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96" r:id="rId3"/>
    <p:sldId id="261" r:id="rId4"/>
    <p:sldId id="263" r:id="rId5"/>
    <p:sldId id="265" r:id="rId6"/>
    <p:sldId id="268" r:id="rId7"/>
    <p:sldId id="270" r:id="rId8"/>
    <p:sldId id="316" r:id="rId9"/>
    <p:sldId id="324" r:id="rId10"/>
    <p:sldId id="313" r:id="rId11"/>
    <p:sldId id="314" r:id="rId12"/>
    <p:sldId id="318" r:id="rId13"/>
    <p:sldId id="308" r:id="rId14"/>
    <p:sldId id="310" r:id="rId15"/>
    <p:sldId id="311" r:id="rId16"/>
    <p:sldId id="315" r:id="rId17"/>
    <p:sldId id="299" r:id="rId18"/>
    <p:sldId id="309" r:id="rId19"/>
    <p:sldId id="269" r:id="rId20"/>
    <p:sldId id="305" r:id="rId21"/>
    <p:sldId id="272" r:id="rId22"/>
    <p:sldId id="278" r:id="rId23"/>
    <p:sldId id="280" r:id="rId24"/>
    <p:sldId id="286" r:id="rId25"/>
    <p:sldId id="285" r:id="rId26"/>
    <p:sldId id="321" r:id="rId27"/>
    <p:sldId id="287" r:id="rId28"/>
    <p:sldId id="322" r:id="rId29"/>
    <p:sldId id="289" r:id="rId30"/>
    <p:sldId id="307" r:id="rId31"/>
    <p:sldId id="323" r:id="rId32"/>
    <p:sldId id="320" r:id="rId33"/>
    <p:sldId id="292" r:id="rId34"/>
    <p:sldId id="293" r:id="rId3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5"/>
    <p:restoredTop sz="94694"/>
  </p:normalViewPr>
  <p:slideViewPr>
    <p:cSldViewPr snapToGrid="0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193DB-18D6-9041-9C70-C24EC80A4B6E}" type="datetimeFigureOut">
              <a:rPr lang="en-DE" smtClean="0"/>
              <a:t>11.10.22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D2EAE-8CF6-1B4C-B610-E32317FB194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098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D2EAE-8CF6-1B4C-B610-E32317FB1949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3104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4862-876E-6899-D283-90B9D5972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A8B3A-4E29-D237-5619-DB55C0A33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AF3C9-3B10-2F10-D247-5ADD92B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37E0-810F-7549-BC85-637D5E1FD51D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01AA2-DB7E-29C1-704A-51A9D2C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96ED-8F15-884C-B23C-3916A438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58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6864-F5C2-D070-8845-66E3F4E7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2AD1B-3BF1-22DF-D7B3-352CA3646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9F38-5066-96CC-9565-976DED93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BC61-5CF0-994A-BBF1-D8BFDE2785EA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E52F-3AA3-2B42-45A6-BCC459C8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2E063-17C9-C091-2CC1-6145F55E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691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C71E8-61CD-A572-2803-3517A94A3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123D3-39D1-943D-0359-8B064620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9ACD2-C0DF-1C91-115A-168348C0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FD2-7E37-5748-BA1D-94B47BDE01D2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82E7B-8824-4937-A7FE-289A7797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DF3C0-BF6B-F7DE-CBA0-D14085CBC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732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0D3C-219F-650B-8F93-0AA594D4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6F872-4957-EC26-2F2F-94F7B046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596A-C4AD-7CA2-329A-DC450E65A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A56E-48A2-C749-920A-4760650BEACB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A529-1DAD-8187-C08C-1BC92521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94D32-6A49-8114-89ED-39AE6A04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03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F02-6C04-E663-456B-C7D3D1D2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0535-2469-61F3-9517-BEAA83690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A170C-6850-9EB8-394A-01C56B6F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0F02-0DA7-1D4C-B01D-75FC069092E3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E636F-C39C-58FB-CFE5-B3DEC604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BC8E-EEDA-85E3-7100-A7B05A2F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98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7E2C-BEB2-94DA-CE27-C83C21DE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3F4A-44B6-8EC2-7C87-DF4971274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655C8-9077-05E4-94E5-1B2F1A16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9620F-00E0-6BD6-41EB-A957D39E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D128-44CC-154C-A764-DD0D7DFC9804}" type="datetime1">
              <a:rPr lang="de-DE" smtClean="0"/>
              <a:t>11.10.22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C22C-3C23-7663-BCAD-13126D67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6E71-49DA-AD81-A919-2E887D15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53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7DE-E662-270F-7900-9E792B654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9F43F-4FBC-2E37-E0A2-59457D69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6928B-A0B8-D441-3B8C-80F82DE4F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61A8F-2FD4-FCF3-6B9B-365A43E33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E8A81-C2C5-DC18-5595-46FC3AE66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B9BCC9-44D3-0208-AE16-5FDFB1AB9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FC17-B050-FC42-BF31-AD49CE23E4C7}" type="datetime1">
              <a:rPr lang="de-DE" smtClean="0"/>
              <a:t>11.10.22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5C5DF-7040-7BF5-15DA-90237CF66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FBBA-A6B9-B4BA-C660-0A3A3B7A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344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DDD9-8C9E-6B27-A3E3-9565B454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FC02F-5C66-DD70-916D-81CE0E1B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4E4F4-7BF7-5E46-9EF1-2DD0A201804D}" type="datetime1">
              <a:rPr lang="de-DE" smtClean="0"/>
              <a:t>11.10.22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4BFEA-8BF3-CB4A-D51D-C2D49C81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B6CBF-1CF1-AA8F-958A-64BB825B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6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D5B98-89BA-D040-DE75-8B7127A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C36D5-B192-FA47-9073-DA2AE91E7929}" type="datetime1">
              <a:rPr lang="de-DE" smtClean="0"/>
              <a:t>11.10.22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C79ED-8703-F378-A326-F7616D9F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D1EE7-1B14-8490-ADCB-58327A2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994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93FC-DEAC-1377-E753-88C7D6B05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8072-DE66-92EE-C55B-BD696455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24777-E756-E5B3-9E24-D3A969151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D540-7A92-E140-3866-D790FF8C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5385-6396-FD45-BEFF-727CA0DA3623}" type="datetime1">
              <a:rPr lang="de-DE" smtClean="0"/>
              <a:t>11.10.22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40BFA-5013-1800-A6BA-5984650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670DD-2EE7-9C4B-2186-D753E059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380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3924-DA33-90E8-DB17-15361A45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32C61-61D5-5A59-A1C5-7E5F56463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85CAE-F9C4-6E58-4D6B-85B5CBE8A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A802-40E4-16CC-81D9-DD1A6A7E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FF0E-D010-174A-A1C6-50F9DF078759}" type="datetime1">
              <a:rPr lang="de-DE" smtClean="0"/>
              <a:t>11.10.22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1CBF1-5A0B-5FC1-E829-0134D5E3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4BF1F-B8AF-889D-D73A-252ECDB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7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827AC-06B6-6370-1489-C519F927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60D15-8196-581B-6013-53BF93609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E0CA-D928-67F9-8A83-62F6B39AC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AFE25-413A-474D-A500-11DF768B34B3}" type="datetime1">
              <a:rPr lang="de-DE" smtClean="0"/>
              <a:t>11.10.22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4814-4F61-7077-9479-4EBF54E7C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DAFC8-33B9-4FD1-895F-7D59E051F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D05A8-43E9-1C49-8606-50AB68220DE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888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2eml.school/transformers.html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arxiv.org/abs/1706.0376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alammar.github.io/illustrated-transformer/" TargetMode="External"/><Relationship Id="rId5" Type="http://schemas.openxmlformats.org/officeDocument/2006/relationships/image" Target="../media/image140.png"/><Relationship Id="rId4" Type="http://schemas.openxmlformats.org/officeDocument/2006/relationships/hyperlink" Target="https://arxiv.org/abs/1706.0376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0.png"/><Relationship Id="rId5" Type="http://schemas.openxmlformats.org/officeDocument/2006/relationships/image" Target="../media/image18.png"/><Relationship Id="rId4" Type="http://schemas.openxmlformats.org/officeDocument/2006/relationships/hyperlink" Target="https://arxiv.org/abs/1706.0376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6.0376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hyperlink" Target="https://e2eml.school/transformers.html" TargetMode="External"/><Relationship Id="rId4" Type="http://schemas.openxmlformats.org/officeDocument/2006/relationships/hyperlink" Target="https://arxiv.org/abs/1706.037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gpt2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0.04805v2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hyperlink" Target="https://cdn.openai.com/research-covers/language-unsupervised/language_understanding_paper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dn.openai.com/better-language-models/language_models_are_unsupervised_multitask_learners.pdf" TargetMode="External"/><Relationship Id="rId4" Type="http://schemas.openxmlformats.org/officeDocument/2006/relationships/hyperlink" Target="https://arxiv.org/abs/2204.02311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8239" TargetMode="External"/><Relationship Id="rId2" Type="http://schemas.openxmlformats.org/officeDocument/2006/relationships/hyperlink" Target="https://cajundiscordian.medium.com/is-lamda-sentient-an-interview-ea64d916d91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hyperlink" Target="https://arxiv.org/abs/1901.02860" TargetMode="External"/><Relationship Id="rId7" Type="http://schemas.openxmlformats.org/officeDocument/2006/relationships/hyperlink" Target="https://huggingface.co/docs/transformers/index" TargetMode="External"/><Relationship Id="rId2" Type="http://schemas.openxmlformats.org/officeDocument/2006/relationships/hyperlink" Target="https://arxiv.org/abs/2001.0445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107.14795" TargetMode="External"/><Relationship Id="rId5" Type="http://schemas.openxmlformats.org/officeDocument/2006/relationships/hyperlink" Target="https://arxiv.org/abs/2103.03206" TargetMode="External"/><Relationship Id="rId4" Type="http://schemas.openxmlformats.org/officeDocument/2006/relationships/hyperlink" Target="https://arxiv.org/abs/2112.04426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arxiv.org/abs/2010.11929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arxiv.org/abs/2105.016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hyperlink" Target="https://arxiv.org/abs/2010.11929" TargetMode="Externa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102.12092.pdf" TargetMode="External"/><Relationship Id="rId7" Type="http://schemas.openxmlformats.org/officeDocument/2006/relationships/hyperlink" Target="https://openai.com/blog/dall-e/" TargetMode="External"/><Relationship Id="rId2" Type="http://schemas.openxmlformats.org/officeDocument/2006/relationships/hyperlink" Target="https://arxiv.org/abs/2103.00020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hyperlink" Target="https://arxiv.org/abs/2203.12533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jalammar.github.io/illustrated-transformer/" TargetMode="External"/><Relationship Id="rId3" Type="http://schemas.openxmlformats.org/officeDocument/2006/relationships/hyperlink" Target="https://arxiv.org/abs/1409.0473" TargetMode="External"/><Relationship Id="rId7" Type="http://schemas.openxmlformats.org/officeDocument/2006/relationships/hyperlink" Target="http://jalammar.github.io/visualizing-neural-machine-translation-mechanics-of-seq2seq-models-with-attention/" TargetMode="External"/><Relationship Id="rId2" Type="http://schemas.openxmlformats.org/officeDocument/2006/relationships/hyperlink" Target="https://arxiv.org/pdf/1409.3215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xiv.org/abs/2010.11929" TargetMode="External"/><Relationship Id="rId5" Type="http://schemas.openxmlformats.org/officeDocument/2006/relationships/hyperlink" Target="https://arxiv.org/pdf/2207.09238.pdf" TargetMode="External"/><Relationship Id="rId10" Type="http://schemas.openxmlformats.org/officeDocument/2006/relationships/hyperlink" Target="https://youtu.be/mIZLGBD99iU" TargetMode="External"/><Relationship Id="rId4" Type="http://schemas.openxmlformats.org/officeDocument/2006/relationships/hyperlink" Target="https://arxiv.org/pdf/1706.03762.pdf" TargetMode="External"/><Relationship Id="rId9" Type="http://schemas.openxmlformats.org/officeDocument/2006/relationships/hyperlink" Target="https://e2eml.school/transformers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/" TargetMode="External"/><Relationship Id="rId2" Type="http://schemas.openxmlformats.org/officeDocument/2006/relationships/hyperlink" Target="https://arxiv.org/abs/2107.033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eplearningbook.org/contents/rn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arxiv.org/abs/1409.047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lammar.github.io/illustrated-transformer/" TargetMode="External"/><Relationship Id="rId4" Type="http://schemas.openxmlformats.org/officeDocument/2006/relationships/hyperlink" Target="https://arxiv.org/abs/1706.0376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338BB-44B7-D42F-9C26-A11B96EC98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Transformers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D473C-15FB-27CD-ED57-D23BCD541E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DE" dirty="0"/>
              <a:t>Understanding Machine Learning</a:t>
            </a:r>
          </a:p>
          <a:p>
            <a:endParaRPr lang="en-DE" dirty="0"/>
          </a:p>
          <a:p>
            <a:r>
              <a:rPr lang="en-DE" dirty="0"/>
              <a:t>October 2022</a:t>
            </a:r>
          </a:p>
          <a:p>
            <a:r>
              <a:rPr lang="en-DE" dirty="0"/>
              <a:t>Felix Wick</a:t>
            </a:r>
          </a:p>
        </p:txBody>
      </p:sp>
    </p:spTree>
    <p:extLst>
      <p:ext uri="{BB962C8B-B14F-4D97-AF65-F5344CB8AC3E}">
        <p14:creationId xmlns:p14="http://schemas.microsoft.com/office/powerpoint/2010/main" val="2958599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3ECAB7-5BA5-4E55-59F0-661E67CB0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85F77-AFB3-0D06-FEC7-7C37B19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Positional Encoding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a</a:t>
                </a:r>
                <a:r>
                  <a:rPr lang="en-DE" sz="2600" dirty="0"/>
                  <a:t>ttention permutation invariant </a:t>
                </a:r>
                <a:r>
                  <a:rPr lang="en-DE" sz="2600" dirty="0">
                    <a:sym typeface="Wingdings" pitchFamily="2" charset="2"/>
                  </a:rPr>
                  <a:t> need for positional encoding to learn from order of sequence</a:t>
                </a:r>
              </a:p>
              <a:p>
                <a:pPr marL="0" indent="0">
                  <a:buNone/>
                </a:pPr>
                <a:r>
                  <a:rPr lang="en-GB" sz="2600" dirty="0">
                    <a:sym typeface="Wingdings" pitchFamily="2" charset="2"/>
                  </a:rPr>
                  <a:t>a</a:t>
                </a:r>
                <a:r>
                  <a:rPr lang="en-DE" sz="2600" dirty="0">
                    <a:sym typeface="Wingdings" pitchFamily="2" charset="2"/>
                  </a:rPr>
                  <a:t>dded to input embeddings  same dimension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model</m:t>
                        </m:r>
                      </m:sub>
                    </m:sSub>
                  </m:oMath>
                </a14:m>
                <a:endParaRPr lang="en-DE" sz="26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en-DE" sz="2600" dirty="0">
                    <a:sym typeface="Wingdings" pitchFamily="2" charset="2"/>
                  </a:rPr>
                  <a:t>different choices for positional encoding:</a:t>
                </a:r>
              </a:p>
              <a:p>
                <a:r>
                  <a:rPr lang="en-DE" sz="2600" dirty="0">
                    <a:sym typeface="Wingdings" pitchFamily="2" charset="2"/>
                  </a:rPr>
                  <a:t>learned (by including absolute position in embedding)</a:t>
                </a:r>
              </a:p>
              <a:p>
                <a:r>
                  <a:rPr lang="en-GB" sz="2600" dirty="0">
                    <a:sym typeface="Wingdings" pitchFamily="2" charset="2"/>
                  </a:rPr>
                  <a:t>f</a:t>
                </a:r>
                <a:r>
                  <a:rPr lang="en-DE" sz="2600" dirty="0">
                    <a:sym typeface="Wingdings" pitchFamily="2" charset="2"/>
                  </a:rPr>
                  <a:t>ixed, e.g., sine/cosine functions for each dimension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DE" sz="2600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5F000-11FB-B846-4189-8EEE9B26E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772400" cy="2812265"/>
              </a:xfrm>
              <a:blipFill>
                <a:blip r:embed="rId3"/>
                <a:stretch>
                  <a:fillRect l="-1468" t="-3587" b="-26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C4D1-6E58-AED2-8E3A-92A7C5FD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A6856-09BC-93E5-9AF5-1462DCFDE272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CDB434C-2145-DA3C-2CDF-E8C21CADCE47}"/>
              </a:ext>
            </a:extLst>
          </p:cNvPr>
          <p:cNvSpPr/>
          <p:nvPr/>
        </p:nvSpPr>
        <p:spPr>
          <a:xfrm>
            <a:off x="8610600" y="4813737"/>
            <a:ext cx="3541301" cy="418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6F009C-400A-1002-50A7-8E0E9F87D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" y="4609609"/>
            <a:ext cx="3225276" cy="2083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C3B607-7370-5E19-BFA5-6C31564818A5}"/>
              </a:ext>
            </a:extLst>
          </p:cNvPr>
          <p:cNvSpPr txBox="1"/>
          <p:nvPr/>
        </p:nvSpPr>
        <p:spPr>
          <a:xfrm>
            <a:off x="4012679" y="651063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/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 b="0" i="0" smtClean="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000" b="0" dirty="0"/>
              </a:p>
              <a:p>
                <a:endParaRPr lang="en-DE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𝑝𝑜𝑠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,2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𝑝𝑜𝑠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10000</m:t>
                                      </m:r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latin typeface="Cambria Math" panose="02040503050406030204" pitchFamily="18" charset="0"/>
                                                </a:rPr>
                                                <m:t>model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DE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72F83F-95B4-1295-3AC1-4F0FC662D5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808" y="4727135"/>
                <a:ext cx="3552383" cy="1765740"/>
              </a:xfrm>
              <a:prstGeom prst="rect">
                <a:avLst/>
              </a:prstGeom>
              <a:blipFill>
                <a:blip r:embed="rId7"/>
                <a:stretch>
                  <a:fillRect l="-1429" b="-357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99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 and Decoder Stacks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11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DEE692-B8F1-D5BF-281E-C5EDC948879E}"/>
              </a:ext>
            </a:extLst>
          </p:cNvPr>
          <p:cNvSpPr/>
          <p:nvPr/>
        </p:nvSpPr>
        <p:spPr>
          <a:xfrm>
            <a:off x="8723586" y="3079531"/>
            <a:ext cx="1657664" cy="15660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0BA1E-E811-A02B-C69E-A1CDFDA8C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98" y="5007568"/>
            <a:ext cx="5554888" cy="1783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BCA8EE-708B-EF26-2CF7-2AA6A27B4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1" y="1753094"/>
            <a:ext cx="4400838" cy="3139517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2EBAA9-5AA1-C0C0-1DB1-5E5C94454981}"/>
              </a:ext>
            </a:extLst>
          </p:cNvPr>
          <p:cNvSpPr/>
          <p:nvPr/>
        </p:nvSpPr>
        <p:spPr>
          <a:xfrm>
            <a:off x="10381250" y="2249214"/>
            <a:ext cx="1657664" cy="242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5839168" y="653891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4908965" y="2242324"/>
            <a:ext cx="354130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output of encoders/decoders fed as input to next ones</a:t>
            </a:r>
          </a:p>
          <a:p>
            <a:endParaRPr lang="en-DE" sz="2200" dirty="0"/>
          </a:p>
          <a:p>
            <a:r>
              <a:rPr lang="en-GB" sz="2000" dirty="0"/>
              <a:t>idea of depth: p</a:t>
            </a:r>
            <a:r>
              <a:rPr lang="en-DE" sz="2000" dirty="0"/>
              <a:t>roviding redundancy (rather than increasingly sophisticated abstraction, like, e.g., in CNN)</a:t>
            </a:r>
          </a:p>
        </p:txBody>
      </p:sp>
    </p:spTree>
    <p:extLst>
      <p:ext uri="{BB962C8B-B14F-4D97-AF65-F5344CB8AC3E}">
        <p14:creationId xmlns:p14="http://schemas.microsoft.com/office/powerpoint/2010/main" val="324314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B62299-D63C-7230-9B13-2DB7B7A36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1FABC7-B408-05B5-C876-A567F404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56" y="2355518"/>
            <a:ext cx="4431858" cy="4067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67FB7-26F4-E61C-CDF9-1F70C1D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Skip Connections and Layer Normalization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3D0F-A327-2D06-2B0D-02A65E0D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CB5D5-FDC4-D857-40B4-38BEDA14EE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DA32A-2F84-9690-A27F-371941DD73F6}"/>
              </a:ext>
            </a:extLst>
          </p:cNvPr>
          <p:cNvSpPr txBox="1"/>
          <p:nvPr/>
        </p:nvSpPr>
        <p:spPr>
          <a:xfrm>
            <a:off x="4932639" y="6246654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7FB06-2882-6980-6C55-B89089709BD7}"/>
              </a:ext>
            </a:extLst>
          </p:cNvPr>
          <p:cNvSpPr txBox="1"/>
          <p:nvPr/>
        </p:nvSpPr>
        <p:spPr>
          <a:xfrm>
            <a:off x="5559914" y="2271831"/>
            <a:ext cx="2765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/>
              <a:t>skip connections and layer normalization for </a:t>
            </a:r>
            <a:r>
              <a:rPr lang="en-GB" sz="2200" dirty="0"/>
              <a:t>e</a:t>
            </a:r>
            <a:r>
              <a:rPr lang="en-DE" sz="2200" dirty="0"/>
              <a:t>ach sub-layer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C0F37-72F7-65D3-B58A-BFD8A5702808}"/>
              </a:ext>
            </a:extLst>
          </p:cNvPr>
          <p:cNvCxnSpPr>
            <a:stCxn id="17" idx="3"/>
          </p:cNvCxnSpPr>
          <p:nvPr/>
        </p:nvCxnSpPr>
        <p:spPr>
          <a:xfrm flipV="1">
            <a:off x="8325900" y="2422689"/>
            <a:ext cx="2222694" cy="403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4487B4-3C16-E4BC-CF37-8FB631196424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20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9422E6-F40C-58F3-0052-E37F4EC93CB6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2222694" cy="10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635A-051E-BBFA-9E89-09E0A3D646A8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987782" cy="30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C980C3-EFAE-5869-63F6-F22633380D9B}"/>
              </a:ext>
            </a:extLst>
          </p:cNvPr>
          <p:cNvCxnSpPr>
            <a:stCxn id="17" idx="3"/>
          </p:cNvCxnSpPr>
          <p:nvPr/>
        </p:nvCxnSpPr>
        <p:spPr>
          <a:xfrm>
            <a:off x="8325900" y="2825829"/>
            <a:ext cx="1111347" cy="1095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C48135C-B7EC-EB0C-4E10-952B5BA11EFF}"/>
              </a:ext>
            </a:extLst>
          </p:cNvPr>
          <p:cNvSpPr txBox="1"/>
          <p:nvPr/>
        </p:nvSpPr>
        <p:spPr>
          <a:xfrm>
            <a:off x="5559915" y="3751866"/>
            <a:ext cx="27659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kip connections improve robustness: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</a:t>
            </a:r>
            <a:r>
              <a:rPr lang="en-DE" sz="2000" dirty="0"/>
              <a:t>gainst failing of individual attentions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</a:t>
            </a:r>
            <a:r>
              <a:rPr lang="en-DE" sz="2000" dirty="0"/>
              <a:t>y preserving input (attention to most recent word)</a:t>
            </a:r>
          </a:p>
        </p:txBody>
      </p:sp>
    </p:spTree>
    <p:extLst>
      <p:ext uri="{BB962C8B-B14F-4D97-AF65-F5344CB8AC3E}">
        <p14:creationId xmlns:p14="http://schemas.microsoft.com/office/powerpoint/2010/main" val="15204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8BB3-1B89-802B-ED6C-1C8318B9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4B3D6-AA1E-D12C-4661-CBF417800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e</a:t>
            </a:r>
            <a:r>
              <a:rPr lang="en-DE" sz="2600" dirty="0"/>
              <a:t>valuating other input words in terms of relevance for encoding of given word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028B3-EDF5-30F5-2899-7CA34C4B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753570-616E-CD16-9255-7311CA3B3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7922"/>
            <a:ext cx="4026031" cy="388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C17A18-3B55-03B3-B1EB-4699A290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0FB4E8-0863-A006-0719-3A84A206337E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822403-0C3F-6794-EA7F-A44028DF9B68}"/>
              </a:ext>
            </a:extLst>
          </p:cNvPr>
          <p:cNvSpPr/>
          <p:nvPr/>
        </p:nvSpPr>
        <p:spPr>
          <a:xfrm>
            <a:off x="9207063" y="3752193"/>
            <a:ext cx="2396358" cy="9249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/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200" dirty="0"/>
                  <a:t>m</a:t>
                </a:r>
                <a:r>
                  <a:rPr lang="en-DE" sz="2200" dirty="0"/>
                  <a:t>asked self-attention in decoder: </a:t>
                </a:r>
                <a:r>
                  <a:rPr lang="en-GB" sz="2200" dirty="0"/>
                  <a:t>only allowed to attend to earlier positions in output sequence (masking future positions by setting them to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GB" sz="2200" dirty="0"/>
                  <a:t>)</a:t>
                </a:r>
                <a:endParaRPr lang="en-DE" sz="2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8B4482C-892F-56FB-5D38-3C0BDD384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796" y="3572806"/>
                <a:ext cx="3541301" cy="2123658"/>
              </a:xfrm>
              <a:prstGeom prst="rect">
                <a:avLst/>
              </a:prstGeom>
              <a:blipFill>
                <a:blip r:embed="rId5"/>
                <a:stretch>
                  <a:fillRect l="-2143" t="-1786" b="-47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4AFF71-AFF6-5CC7-9749-51CA0F2132A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505097" y="4232635"/>
            <a:ext cx="2071777" cy="40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5FA5492-414B-4C09-078A-69E913C097AC}"/>
              </a:ext>
            </a:extLst>
          </p:cNvPr>
          <p:cNvSpPr txBox="1"/>
          <p:nvPr/>
        </p:nvSpPr>
        <p:spPr>
          <a:xfrm>
            <a:off x="4191882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54316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95EF-3677-11AC-741A-5096F24B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Scaled Dot-Product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3 abstract matrices created from inputs (e.g., word embeddings)</a:t>
                </a:r>
              </a:p>
              <a:p>
                <a:r>
                  <a:rPr lang="en-GB" sz="2600" dirty="0"/>
                  <a:t>q</a:t>
                </a:r>
                <a:r>
                  <a:rPr lang="en-DE" sz="2600" dirty="0"/>
                  <a:t>uery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k</a:t>
                </a:r>
                <a:r>
                  <a:rPr lang="en-DE" sz="2600" dirty="0"/>
                  <a:t>ey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GB" sz="2600" dirty="0"/>
                  <a:t>)</a:t>
                </a:r>
              </a:p>
              <a:p>
                <a:r>
                  <a:rPr lang="en-GB" sz="2600" dirty="0"/>
                  <a:t>v</a:t>
                </a:r>
                <a:r>
                  <a:rPr lang="en-DE" sz="2600" dirty="0"/>
                  <a:t>alue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DE" sz="2600" dirty="0"/>
                  <a:t> (embedding dimensions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DE" sz="26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490E58-9F3B-C78F-EDFA-EAC27F391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30766" cy="4351338"/>
              </a:xfrm>
              <a:blipFill>
                <a:blip r:embed="rId2"/>
                <a:stretch>
                  <a:fillRect l="-1991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8751-2223-A43A-7C8A-4E5D89FA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14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2A187-27B1-5388-72BD-CABF992B7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049" y="2724541"/>
            <a:ext cx="2986751" cy="373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DFC9E0-BDE6-151F-4C20-1BF61C317DC2}"/>
              </a:ext>
            </a:extLst>
          </p:cNvPr>
          <p:cNvSpPr txBox="1"/>
          <p:nvPr/>
        </p:nvSpPr>
        <p:spPr>
          <a:xfrm>
            <a:off x="10792820" y="602043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FB489-E8CB-2C41-8259-011099B09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693771"/>
            <a:ext cx="4824250" cy="8870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8F609-A2C9-FCAF-17E3-6973081CBC91}"/>
              </a:ext>
            </a:extLst>
          </p:cNvPr>
          <p:cNvSpPr txBox="1"/>
          <p:nvPr/>
        </p:nvSpPr>
        <p:spPr>
          <a:xfrm>
            <a:off x="2881136" y="5586633"/>
            <a:ext cx="3545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scoring each of the key words with respect to query word</a:t>
            </a:r>
            <a:endParaRPr lang="en-DE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/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E" sz="2200" dirty="0"/>
                  <a:t>keep values of words to focus by multiplication of softmax scores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endParaRPr lang="en-DE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5CE153F-3808-C155-A355-EB79314F50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882" y="4222231"/>
                <a:ext cx="2986752" cy="1169551"/>
              </a:xfrm>
              <a:prstGeom prst="rect">
                <a:avLst/>
              </a:prstGeom>
              <a:blipFill>
                <a:blip r:embed="rId6"/>
                <a:stretch>
                  <a:fillRect l="-2542" t="-3226" r="-424" b="-645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FD890CF-F3C6-D705-5CC2-63A9A490272E}"/>
              </a:ext>
            </a:extLst>
          </p:cNvPr>
          <p:cNvCxnSpPr>
            <a:stCxn id="9" idx="3"/>
          </p:cNvCxnSpPr>
          <p:nvPr/>
        </p:nvCxnSpPr>
        <p:spPr>
          <a:xfrm flipV="1">
            <a:off x="6426258" y="5750351"/>
            <a:ext cx="2651754" cy="22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E265C8-39BB-A639-A6DF-F408DF40B55B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19634" y="3723588"/>
            <a:ext cx="1592011" cy="1083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6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959B-EEF3-2395-19C7-B077A893B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Multi-Head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2634C-457D-12BE-1745-A375EDD5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634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multiple heads: s</a:t>
            </a:r>
            <a:r>
              <a:rPr lang="en-DE" sz="2600" dirty="0"/>
              <a:t>everal attention layers running in parallel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05CEC-AED7-A27A-2A53-41175845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15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38E6B-C973-021B-42DF-60C85DE23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55" y="2191689"/>
            <a:ext cx="2806262" cy="3829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7F1192-E213-B6C5-346F-337540A23C36}"/>
              </a:ext>
            </a:extLst>
          </p:cNvPr>
          <p:cNvSpPr txBox="1"/>
          <p:nvPr/>
        </p:nvSpPr>
        <p:spPr>
          <a:xfrm>
            <a:off x="11087541" y="606567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5F38A-D965-541A-9C6A-3D855DDB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2066"/>
            <a:ext cx="4329813" cy="4204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AA8FF0-8EB0-BDBC-9D38-35EB45B3EA61}"/>
              </a:ext>
            </a:extLst>
          </p:cNvPr>
          <p:cNvSpPr txBox="1"/>
          <p:nvPr/>
        </p:nvSpPr>
        <p:spPr>
          <a:xfrm>
            <a:off x="4537409" y="641580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4EFCB-6DB6-0E33-D20E-2A2927F15DB0}"/>
              </a:ext>
            </a:extLst>
          </p:cNvPr>
          <p:cNvSpPr txBox="1"/>
          <p:nvPr/>
        </p:nvSpPr>
        <p:spPr>
          <a:xfrm>
            <a:off x="5269583" y="3318238"/>
            <a:ext cx="34784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d</a:t>
            </a:r>
            <a:r>
              <a:rPr lang="en-DE" sz="2600" dirty="0"/>
              <a:t>ifferent heads can pay attention to different aspects of input (multiple representation sub-spaces)</a:t>
            </a:r>
          </a:p>
        </p:txBody>
      </p:sp>
    </p:spTree>
    <p:extLst>
      <p:ext uri="{BB962C8B-B14F-4D97-AF65-F5344CB8AC3E}">
        <p14:creationId xmlns:p14="http://schemas.microsoft.com/office/powerpoint/2010/main" val="1219043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17FB-AE98-DAF4-6D2F-CB074314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Involved Matrix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F2EA4-3578-193B-B161-A66BFC9A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16</a:t>
            </a:fld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CA610-FA72-42A5-24F4-1A8235D76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7176"/>
            <a:ext cx="8982959" cy="482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84BCFF-FB80-CAC5-6B0A-DCDC8ECB81F0}"/>
              </a:ext>
            </a:extLst>
          </p:cNvPr>
          <p:cNvSpPr txBox="1"/>
          <p:nvPr/>
        </p:nvSpPr>
        <p:spPr>
          <a:xfrm>
            <a:off x="8780330" y="6356350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A72C8-ED3A-5291-A7C9-731C0983BD1A}"/>
              </a:ext>
            </a:extLst>
          </p:cNvPr>
          <p:cNvSpPr txBox="1"/>
          <p:nvPr/>
        </p:nvSpPr>
        <p:spPr>
          <a:xfrm>
            <a:off x="8780330" y="581630"/>
            <a:ext cx="1985128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dirty="0"/>
              <a:t>p</a:t>
            </a:r>
            <a:r>
              <a:rPr lang="en-DE" sz="2600" dirty="0"/>
              <a:t>arameters to be learned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E4FD97-44F1-8991-ACC9-C885F488DD77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1913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FA9809-87F1-8B26-4E10-A6EC8F9CB686}"/>
              </a:ext>
            </a:extLst>
          </p:cNvPr>
          <p:cNvCxnSpPr>
            <a:stCxn id="11" idx="1"/>
          </p:cNvCxnSpPr>
          <p:nvPr/>
        </p:nvCxnSpPr>
        <p:spPr>
          <a:xfrm flipH="1">
            <a:off x="5043340" y="1027906"/>
            <a:ext cx="3736990" cy="320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C737B-1440-A450-BAD2-4919114F49CA}"/>
              </a:ext>
            </a:extLst>
          </p:cNvPr>
          <p:cNvCxnSpPr>
            <a:stCxn id="11" idx="1"/>
          </p:cNvCxnSpPr>
          <p:nvPr/>
        </p:nvCxnSpPr>
        <p:spPr>
          <a:xfrm flipH="1">
            <a:off x="4883085" y="1027906"/>
            <a:ext cx="3897245" cy="460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001B8-6F25-386A-C999-E65290C976EE}"/>
              </a:ext>
            </a:extLst>
          </p:cNvPr>
          <p:cNvCxnSpPr>
            <a:stCxn id="11" idx="1"/>
          </p:cNvCxnSpPr>
          <p:nvPr/>
        </p:nvCxnSpPr>
        <p:spPr>
          <a:xfrm flipH="1">
            <a:off x="8427563" y="1027906"/>
            <a:ext cx="352767" cy="223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689A64-B027-D8D0-3B94-37F94A2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91FB96-F1CB-DA46-EBD4-1EEDA394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Position-Wise Feed-Forward Networks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F013-8620-62DD-2A33-AEE3295D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 each encoder or decoder layer: identical feed-forward network independently applied to each position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EC0DB-C305-C21C-D540-0E577F2F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17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21044D-0219-1A3F-1C02-DA0A7D05655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82FD88-CA7C-5E13-A1DC-85ADDA8A02CD}"/>
              </a:ext>
            </a:extLst>
          </p:cNvPr>
          <p:cNvSpPr/>
          <p:nvPr/>
        </p:nvSpPr>
        <p:spPr>
          <a:xfrm>
            <a:off x="9259614" y="3008585"/>
            <a:ext cx="1063486" cy="7225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2835EB-99BB-0EE8-ABB5-8D54428464F4}"/>
              </a:ext>
            </a:extLst>
          </p:cNvPr>
          <p:cNvSpPr/>
          <p:nvPr/>
        </p:nvSpPr>
        <p:spPr>
          <a:xfrm>
            <a:off x="10499833" y="2204545"/>
            <a:ext cx="1004023" cy="717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2FC8B-E410-13CA-AC7B-2F90D4CE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87" y="2921877"/>
            <a:ext cx="4325868" cy="294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AE3EB4-B315-E9C3-28D9-6B96D2EFBF4F}"/>
              </a:ext>
            </a:extLst>
          </p:cNvPr>
          <p:cNvSpPr txBox="1"/>
          <p:nvPr/>
        </p:nvSpPr>
        <p:spPr>
          <a:xfrm>
            <a:off x="4043359" y="592287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7BA1D-B796-BCCB-3D02-09CC7B9701EB}"/>
              </a:ext>
            </a:extLst>
          </p:cNvPr>
          <p:cNvSpPr txBox="1"/>
          <p:nvPr/>
        </p:nvSpPr>
        <p:spPr>
          <a:xfrm>
            <a:off x="4740270" y="3401129"/>
            <a:ext cx="3794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/>
              <a:t>creating multi-word features from (self-)attention outputs (selectively masked words)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1CAF4-7818-E3B5-5E2F-4F7F478E5017}"/>
              </a:ext>
            </a:extLst>
          </p:cNvPr>
          <p:cNvSpPr txBox="1"/>
          <p:nvPr/>
        </p:nvSpPr>
        <p:spPr>
          <a:xfrm>
            <a:off x="5175315" y="5467546"/>
            <a:ext cx="1976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wo network layers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E2EDBC-636B-6C35-D4B6-E918C616A6BD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4043359" y="4601458"/>
            <a:ext cx="1131956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4ADAC8-A0ED-A682-64F6-AA8763E6809E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3252247" y="4601458"/>
            <a:ext cx="1923068" cy="105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C643-1392-D338-CC96-97F0A551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aka cross-attention</a:t>
                </a:r>
              </a:p>
              <a:p>
                <a:pPr marL="0" indent="0">
                  <a:buNone/>
                </a:pPr>
                <a:r>
                  <a:rPr lang="en-GB" dirty="0"/>
                  <a:t>connection between encoders and decoders</a:t>
                </a:r>
              </a:p>
              <a:p>
                <a:pPr marL="0" indent="0">
                  <a:buNone/>
                </a:pPr>
                <a:r>
                  <a:rPr lang="en-GB" dirty="0"/>
                  <a:t>attention layer helping decoder to focus on relevant parts of input sentence (similar to attention in seq2seq models)</a:t>
                </a:r>
              </a:p>
              <a:p>
                <a:pPr marL="0" indent="0">
                  <a:buNone/>
                </a:pPr>
                <a:r>
                  <a:rPr lang="en-GB" dirty="0"/>
                  <a:t>output of last encoder transformed into set of attention matrices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>
                    <a:sym typeface="Wingdings" pitchFamily="2" charset="2"/>
                  </a:rPr>
                  <a:t> fed to </a:t>
                </a:r>
                <a:r>
                  <a:rPr lang="en-GB" dirty="0"/>
                  <a:t>each decoder’s cross-attention layer (redundancy)</a:t>
                </a:r>
              </a:p>
              <a:p>
                <a:pPr marL="0" indent="0">
                  <a:buNone/>
                </a:pPr>
                <a:r>
                  <a:rPr lang="en-GB" dirty="0"/>
                  <a:t>multiheaded self-attention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GB" dirty="0"/>
                  <a:t> from decoder layer below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GB" dirty="0"/>
                  <a:t> from output of encoder stack</a:t>
                </a:r>
                <a:endParaRPr lang="en-D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7768F7-8663-624F-0843-642682FAD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506817" cy="4351338"/>
              </a:xfrm>
              <a:blipFill>
                <a:blip r:embed="rId2"/>
                <a:stretch>
                  <a:fillRect l="-1689" t="-3198" r="-101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98BBA-7090-7AEB-3E42-79B81AA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AAB4-9057-2145-ACB4-054C604BB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FB87A-CC09-40C3-A1BC-196A4C475A10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B1A21D9-4A69-2CFC-CD45-9DB36AB5CD91}"/>
              </a:ext>
            </a:extLst>
          </p:cNvPr>
          <p:cNvSpPr/>
          <p:nvPr/>
        </p:nvSpPr>
        <p:spPr>
          <a:xfrm>
            <a:off x="10321159" y="2947988"/>
            <a:ext cx="1298900" cy="7882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6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3E91-A53A-6E33-14B7-656AE51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De-Embedding and Softmax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9DC41-C09E-A831-5746-04D4E4F2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19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662FC-2FAC-1447-1BE6-2E57A922C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267FAF-2174-D997-5344-E8021D502A8A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4DFDCB-8CAD-7855-5BEA-677F5BE4A47B}"/>
              </a:ext>
            </a:extLst>
          </p:cNvPr>
          <p:cNvSpPr/>
          <p:nvPr/>
        </p:nvSpPr>
        <p:spPr>
          <a:xfrm>
            <a:off x="10436772" y="1554649"/>
            <a:ext cx="1049819" cy="6209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ED209-9370-0C8B-35FC-BC18DD28CD17}"/>
              </a:ext>
            </a:extLst>
          </p:cNvPr>
          <p:cNvSpPr txBox="1"/>
          <p:nvPr/>
        </p:nvSpPr>
        <p:spPr>
          <a:xfrm>
            <a:off x="3374581" y="2175641"/>
            <a:ext cx="51702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conversion of final decoder output to predicted next-token probabilities for output vocabulary</a:t>
            </a:r>
          </a:p>
          <a:p>
            <a:endParaRPr lang="en-GB" sz="2400" dirty="0"/>
          </a:p>
          <a:p>
            <a:r>
              <a:rPr lang="en-GB" sz="2400" dirty="0"/>
              <a:t>de-embedding: linear transformation (matrix multiplication / fully connected neural network layer)</a:t>
            </a:r>
          </a:p>
          <a:p>
            <a:endParaRPr lang="en-GB" sz="2400" dirty="0"/>
          </a:p>
          <a:p>
            <a:r>
              <a:rPr lang="en-GB" sz="2400" dirty="0"/>
              <a:t>s</a:t>
            </a:r>
            <a:r>
              <a:rPr lang="en-DE" sz="2400" dirty="0"/>
              <a:t>oftmax: transformation to probabilities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D638E-7D3F-131C-6891-13CF241AFBCE}"/>
              </a:ext>
            </a:extLst>
          </p:cNvPr>
          <p:cNvSpPr txBox="1"/>
          <p:nvPr/>
        </p:nvSpPr>
        <p:spPr>
          <a:xfrm>
            <a:off x="2562766" y="6463355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AACD0-74B3-46F4-EC07-AD7F44276933}"/>
              </a:ext>
            </a:extLst>
          </p:cNvPr>
          <p:cNvSpPr txBox="1"/>
          <p:nvPr/>
        </p:nvSpPr>
        <p:spPr>
          <a:xfrm>
            <a:off x="18852" y="2052756"/>
            <a:ext cx="3289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n</a:t>
            </a:r>
            <a:r>
              <a:rPr lang="en-DE" dirty="0"/>
              <a:t>: maximum sequence length</a:t>
            </a:r>
          </a:p>
          <a:p>
            <a:r>
              <a:rPr lang="en-DE" i="1" dirty="0"/>
              <a:t>N</a:t>
            </a:r>
            <a:r>
              <a:rPr lang="en-DE" dirty="0"/>
              <a:t>: vocabulary size</a:t>
            </a:r>
          </a:p>
          <a:p>
            <a:r>
              <a:rPr lang="en-GB" i="1" dirty="0"/>
              <a:t>d</a:t>
            </a:r>
            <a:r>
              <a:rPr lang="en-DE" i="1" dirty="0"/>
              <a:t>_model</a:t>
            </a:r>
            <a:r>
              <a:rPr lang="en-DE" dirty="0"/>
              <a:t>: embedding dimensions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902FB5-EA33-6673-1201-FE4897FD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5" y="2964853"/>
            <a:ext cx="3110448" cy="34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9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0FFE-D978-C520-A1DA-1FB877B0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C4D74-CE36-8B19-8D01-5FAB4221F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recap:</a:t>
            </a:r>
          </a:p>
          <a:p>
            <a:r>
              <a:rPr lang="en-GB" dirty="0"/>
              <a:t>n</a:t>
            </a:r>
            <a:r>
              <a:rPr lang="en-DE" dirty="0"/>
              <a:t>eural language models: e.g., next-word prediction</a:t>
            </a:r>
          </a:p>
          <a:p>
            <a:r>
              <a:rPr lang="en-GB" dirty="0">
                <a:sym typeface="Wingdings" pitchFamily="2" charset="2"/>
              </a:rPr>
              <a:t>using </a:t>
            </a:r>
            <a:r>
              <a:rPr lang="en-GB" dirty="0"/>
              <a:t>w</a:t>
            </a:r>
            <a:r>
              <a:rPr lang="en-DE" dirty="0"/>
              <a:t>ord embeddings as crucial building block (feature learning)</a:t>
            </a:r>
          </a:p>
          <a:p>
            <a:r>
              <a:rPr lang="en-DE" dirty="0"/>
              <a:t>RNN/LSTM for context awareness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dirty="0"/>
              <a:t>n</a:t>
            </a:r>
            <a:r>
              <a:rPr lang="en-DE" dirty="0"/>
              <a:t>ext challenge:</a:t>
            </a:r>
          </a:p>
          <a:p>
            <a:r>
              <a:rPr lang="en-GB" dirty="0"/>
              <a:t>s</a:t>
            </a:r>
            <a:r>
              <a:rPr lang="en-DE" dirty="0"/>
              <a:t>equence-to-sequence models: e.g., machine translation</a:t>
            </a:r>
          </a:p>
          <a:p>
            <a:r>
              <a:rPr lang="en-GB" dirty="0"/>
              <a:t>n</a:t>
            </a:r>
            <a:r>
              <a:rPr lang="en-DE" dirty="0"/>
              <a:t>eural machine translation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6AF-0C34-25D4-7916-088E360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03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E8F2-CC9A-6287-9334-53FBF6F5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Sequence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786E5-5AE4-C04B-F069-5FE0CA703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5829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f</a:t>
            </a:r>
            <a:r>
              <a:rPr lang="en-DE" sz="2600" dirty="0">
                <a:sym typeface="Wingdings" pitchFamily="2" charset="2"/>
              </a:rPr>
              <a:t>or each step (iteratively), choose one output token (e.g., </a:t>
            </a:r>
            <a:r>
              <a:rPr lang="en-GB" sz="2600" dirty="0"/>
              <a:t>g</a:t>
            </a:r>
            <a:r>
              <a:rPr lang="en-DE" sz="2600" dirty="0"/>
              <a:t>reedily picking the one with highest probability or beam search)</a:t>
            </a:r>
            <a:r>
              <a:rPr lang="en-GB" sz="2600" dirty="0"/>
              <a:t> to add to decoder input sequence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help generating next token</a:t>
            </a: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</a:t>
            </a:r>
            <a:r>
              <a:rPr lang="en-DE" sz="2600" dirty="0"/>
              <a:t>rompt: externally given </a:t>
            </a:r>
            <a:r>
              <a:rPr lang="en-GB" sz="2600" dirty="0"/>
              <a:t>initial sequence for running start and context on which to build rest of sequence (</a:t>
            </a:r>
            <a:r>
              <a:rPr lang="en-GB" sz="2600" dirty="0">
                <a:sym typeface="Wingdings" pitchFamily="2" charset="2"/>
              </a:rPr>
              <a:t>prompt engineering)</a:t>
            </a:r>
            <a:endParaRPr lang="en-DE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EE1D3-DAFC-03B1-B8EA-83321455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20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B6D38-C72D-727D-CEEE-83F6AC29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BB6014-F6FB-9A76-914E-05E311892247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16F07-2F01-1508-6DB8-CCC44F9CBA16}"/>
              </a:ext>
            </a:extLst>
          </p:cNvPr>
          <p:cNvSpPr/>
          <p:nvPr/>
        </p:nvSpPr>
        <p:spPr>
          <a:xfrm>
            <a:off x="10492033" y="5816339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78F7AB7-07AF-04EE-88AF-2EE8FC86F289}"/>
              </a:ext>
            </a:extLst>
          </p:cNvPr>
          <p:cNvSpPr/>
          <p:nvPr/>
        </p:nvSpPr>
        <p:spPr>
          <a:xfrm>
            <a:off x="10492033" y="1144588"/>
            <a:ext cx="1008666" cy="379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D6512-FB0E-1AB4-7D74-DDA568944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22446"/>
            <a:ext cx="5100687" cy="27294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ED742-B78E-A273-5CD3-4C7D0B902F04}"/>
              </a:ext>
            </a:extLst>
          </p:cNvPr>
          <p:cNvSpPr txBox="1"/>
          <p:nvPr/>
        </p:nvSpPr>
        <p:spPr>
          <a:xfrm>
            <a:off x="5226425" y="522717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28CFE-F09E-49F1-64AB-51008EEA8B00}"/>
              </a:ext>
            </a:extLst>
          </p:cNvPr>
          <p:cNvSpPr txBox="1"/>
          <p:nvPr/>
        </p:nvSpPr>
        <p:spPr>
          <a:xfrm>
            <a:off x="6030012" y="4001294"/>
            <a:ext cx="162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uto-regressive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28F4B3-37FA-7913-0C88-30AB70DE3AD1}"/>
              </a:ext>
            </a:extLst>
          </p:cNvPr>
          <p:cNvCxnSpPr>
            <a:stCxn id="9" idx="1"/>
          </p:cNvCxnSpPr>
          <p:nvPr/>
        </p:nvCxnSpPr>
        <p:spPr>
          <a:xfrm flipH="1">
            <a:off x="4845377" y="4185960"/>
            <a:ext cx="1184635" cy="7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90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8D7-BB61-413C-A9E7-C2C38CF6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Inductive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56CB-4BC1-F5FE-1F32-4F34BADD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100" dirty="0"/>
              <a:t>CNN:</a:t>
            </a:r>
          </a:p>
          <a:p>
            <a:r>
              <a:rPr lang="en-DE" sz="2100" dirty="0"/>
              <a:t>translation invariance and locality via convolutions</a:t>
            </a:r>
          </a:p>
          <a:p>
            <a:r>
              <a:rPr lang="en-DE" sz="2100" dirty="0"/>
              <a:t>grid-like structures (e.g., computer vision)</a:t>
            </a:r>
          </a:p>
          <a:p>
            <a:pPr marL="0" indent="0">
              <a:buNone/>
            </a:pPr>
            <a:r>
              <a:rPr lang="en-DE" sz="2100" dirty="0"/>
              <a:t>RNN:</a:t>
            </a:r>
          </a:p>
          <a:p>
            <a:r>
              <a:rPr lang="en-DE" sz="2100" dirty="0"/>
              <a:t>temporal invariance and locality via Markov property</a:t>
            </a:r>
          </a:p>
          <a:p>
            <a:r>
              <a:rPr lang="en-DE" sz="2100" dirty="0">
                <a:sym typeface="Wingdings" pitchFamily="2" charset="2"/>
              </a:rPr>
              <a:t>sequential structures </a:t>
            </a:r>
            <a:r>
              <a:rPr lang="en-DE" sz="2100" dirty="0"/>
              <a:t>(e.g., NLP)</a:t>
            </a:r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r>
              <a:rPr lang="en-GB" sz="2100" dirty="0"/>
              <a:t>s</a:t>
            </a:r>
            <a:r>
              <a:rPr lang="en-DE" sz="2100" dirty="0"/>
              <a:t>elf-attention/transformer:</a:t>
            </a:r>
          </a:p>
          <a:p>
            <a:r>
              <a:rPr lang="en-GB" sz="2100" dirty="0"/>
              <a:t>permutation invariance</a:t>
            </a:r>
          </a:p>
          <a:p>
            <a:r>
              <a:rPr lang="en-GB" sz="2100" dirty="0"/>
              <a:t>a</a:t>
            </a:r>
            <a:r>
              <a:rPr lang="en-DE" sz="2100" dirty="0"/>
              <a:t>lso sequential structures (e.g., NLP), </a:t>
            </a:r>
            <a:r>
              <a:rPr lang="en-GB" sz="2100" dirty="0"/>
              <a:t>b</a:t>
            </a:r>
            <a:r>
              <a:rPr lang="en-DE" sz="2100" dirty="0"/>
              <a:t>ut few assumptions (give up Markov property of RNN) </a:t>
            </a:r>
            <a:r>
              <a:rPr lang="en-DE" sz="2100" dirty="0">
                <a:sym typeface="Wingdings" pitchFamily="2" charset="2"/>
              </a:rPr>
              <a:t> universal and flexible architecture, but prone to overfitting  requiring lots of data</a:t>
            </a:r>
            <a:endParaRPr lang="en-DE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DC5D4-A1DE-87A0-9B86-637DE481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21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B86B0-E337-160B-E6D3-7DFDDE8DFB3E}"/>
              </a:ext>
            </a:extLst>
          </p:cNvPr>
          <p:cNvSpPr txBox="1"/>
          <p:nvPr/>
        </p:nvSpPr>
        <p:spPr>
          <a:xfrm>
            <a:off x="8003357" y="1461572"/>
            <a:ext cx="3695308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ime series forecasting as example that can be approached with all three of these deep learning methods: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automating manual assumptions of traditional methods or shallow ML algorithms with 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often </a:t>
            </a:r>
            <a:r>
              <a:rPr lang="en-DE" dirty="0"/>
              <a:t>need to include effects from exogenous variables (more than pure auto-correlation)</a:t>
            </a:r>
          </a:p>
        </p:txBody>
      </p:sp>
    </p:spTree>
    <p:extLst>
      <p:ext uri="{BB962C8B-B14F-4D97-AF65-F5344CB8AC3E}">
        <p14:creationId xmlns:p14="http://schemas.microsoft.com/office/powerpoint/2010/main" val="705794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5475-987D-A6FC-E0DA-9464BC9E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Large Language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B21DA3-44A0-5996-6666-19FB6D6E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0743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FB21-2CCA-564A-D312-3A4B41E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A853E-ED3E-6E47-BE06-20A4A0B49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2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transfer learning (advantage of deep learning, also prominent for CNNs):</a:t>
            </a:r>
          </a:p>
          <a:p>
            <a:r>
              <a:rPr lang="en-GB" sz="2600" dirty="0"/>
              <a:t>u</a:t>
            </a:r>
            <a:r>
              <a:rPr lang="en-DE" sz="2600" dirty="0"/>
              <a:t>nsupervised (or rather self-supervised) </a:t>
            </a:r>
            <a:r>
              <a:rPr lang="en-GB" sz="2600" dirty="0"/>
              <a:t>p</a:t>
            </a:r>
            <a:r>
              <a:rPr lang="en-DE" sz="2600" dirty="0"/>
              <a:t>re-training on massive data sets</a:t>
            </a:r>
            <a:endParaRPr lang="en-GB" sz="2600" dirty="0"/>
          </a:p>
          <a:p>
            <a:r>
              <a:rPr lang="en-GB" sz="2600" dirty="0"/>
              <a:t>subsequent discriminative (supervised) fine-tuning on specific tasks and data sets (by adapting parameters or/and adding layers )</a:t>
            </a:r>
          </a:p>
          <a:p>
            <a:pPr marL="0" indent="0">
              <a:buNone/>
            </a:pPr>
            <a:endParaRPr lang="en-GB" sz="500" dirty="0"/>
          </a:p>
          <a:p>
            <a:pPr marL="0" indent="0">
              <a:buNone/>
            </a:pPr>
            <a:r>
              <a:rPr lang="en-GB" sz="2600" dirty="0"/>
              <a:t>typical transformer architectures:</a:t>
            </a:r>
          </a:p>
          <a:p>
            <a:r>
              <a:rPr lang="en-GB" sz="2600" dirty="0"/>
              <a:t>decoder-only: outputting one token at a time (auto-regressive)</a:t>
            </a:r>
          </a:p>
          <a:p>
            <a:r>
              <a:rPr lang="en-GB" sz="2600" dirty="0"/>
              <a:t>encoder-only: incorporating context of both sides of token (representation)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5F20-2568-EEBA-AF76-03A86D63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AF36F-30AB-F03C-EEDA-14C11DB2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977" y="5207857"/>
            <a:ext cx="4896046" cy="164071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36E4AB-19C1-2698-DE8F-CD8475D14222}"/>
              </a:ext>
            </a:extLst>
          </p:cNvPr>
          <p:cNvCxnSpPr/>
          <p:nvPr/>
        </p:nvCxnSpPr>
        <p:spPr>
          <a:xfrm>
            <a:off x="2300140" y="4600280"/>
            <a:ext cx="4355184" cy="72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561E86-8B4C-AD6E-8B67-C3C9DE240710}"/>
              </a:ext>
            </a:extLst>
          </p:cNvPr>
          <p:cNvCxnSpPr/>
          <p:nvPr/>
        </p:nvCxnSpPr>
        <p:spPr>
          <a:xfrm>
            <a:off x="2300140" y="5081047"/>
            <a:ext cx="1923068" cy="245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B014B46-C4F9-0DAE-FD32-807ACBBF4785}"/>
              </a:ext>
            </a:extLst>
          </p:cNvPr>
          <p:cNvSpPr txBox="1"/>
          <p:nvPr/>
        </p:nvSpPr>
        <p:spPr>
          <a:xfrm>
            <a:off x="8544023" y="657833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source</a:t>
            </a:r>
            <a:endParaRPr lang="de-DE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C50EA4-E780-ADC5-5C79-CD0AF7C749B5}"/>
              </a:ext>
            </a:extLst>
          </p:cNvPr>
          <p:cNvSpPr txBox="1"/>
          <p:nvPr/>
        </p:nvSpPr>
        <p:spPr>
          <a:xfrm rot="16200000">
            <a:off x="-566720" y="2493265"/>
            <a:ext cx="1886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s</a:t>
            </a:r>
            <a:r>
              <a:rPr lang="en-DE" sz="2000" dirty="0"/>
              <a:t>emi-supervised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BDD88339-B182-E468-4F99-D8B6B376A2D9}"/>
              </a:ext>
            </a:extLst>
          </p:cNvPr>
          <p:cNvSpPr/>
          <p:nvPr/>
        </p:nvSpPr>
        <p:spPr>
          <a:xfrm>
            <a:off x="576446" y="2318994"/>
            <a:ext cx="257732" cy="11100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214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E34D-E690-5083-4D7A-A4FD8CBC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E</a:t>
            </a:r>
            <a:r>
              <a:rPr lang="en-DE" dirty="0"/>
              <a:t>ncoder-Only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3BB1-039F-295B-E954-FC59DCCEB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BERT</a:t>
            </a:r>
            <a:r>
              <a:rPr lang="en-DE" sz="2600" dirty="0"/>
              <a:t> (Bidirectional Encoder Representations from Transformers, by Google, </a:t>
            </a:r>
            <a:r>
              <a:rPr lang="en-GB" sz="2600" dirty="0"/>
              <a:t>u</a:t>
            </a:r>
            <a:r>
              <a:rPr lang="en-DE" sz="2600" dirty="0"/>
              <a:t>sed in Google search engine):</a:t>
            </a:r>
          </a:p>
          <a:p>
            <a:r>
              <a:rPr lang="en-GB" sz="2600" dirty="0"/>
              <a:t>stack of transformer e</a:t>
            </a:r>
            <a:r>
              <a:rPr lang="en-DE" sz="2600" dirty="0"/>
              <a:t>ncoders</a:t>
            </a:r>
          </a:p>
          <a:p>
            <a:r>
              <a:rPr lang="en-GB" sz="2600" dirty="0"/>
              <a:t>o</a:t>
            </a:r>
            <a:r>
              <a:rPr lang="en-DE" sz="2600" dirty="0"/>
              <a:t>utputting representation (embedding) to be used/fine-tuned in specific tasks and data sets</a:t>
            </a:r>
          </a:p>
          <a:p>
            <a:r>
              <a:rPr lang="en-GB" sz="2600" dirty="0"/>
              <a:t>b</a:t>
            </a:r>
            <a:r>
              <a:rPr lang="en-DE" sz="2600" dirty="0"/>
              <a:t>idirectional: </a:t>
            </a:r>
            <a:r>
              <a:rPr lang="en-GB" sz="2600" dirty="0"/>
              <a:t>jointly conditioning on both left and right context</a:t>
            </a:r>
            <a:endParaRPr lang="en-DE" sz="2600" dirty="0"/>
          </a:p>
          <a:p>
            <a:r>
              <a:rPr lang="en-GB" sz="2600" dirty="0"/>
              <a:t>pre-trained in self-supervised manner on massive data sets for:</a:t>
            </a:r>
          </a:p>
          <a:p>
            <a:pPr lvl="1"/>
            <a:r>
              <a:rPr lang="en-GB" sz="2600" dirty="0"/>
              <a:t>language </a:t>
            </a:r>
            <a:r>
              <a:rPr lang="en-GB" sz="2600" dirty="0" err="1"/>
              <a:t>modeling</a:t>
            </a:r>
            <a:r>
              <a:rPr lang="en-GB" sz="2600" dirty="0"/>
              <a:t> (masked tokens to be predicted from context)</a:t>
            </a:r>
          </a:p>
          <a:p>
            <a:pPr lvl="1"/>
            <a:r>
              <a:rPr lang="en-GB" sz="2600" dirty="0"/>
              <a:t>next sentence prediction (predict probability of next sentence given first sentence)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4DC41-7C26-D581-9A80-C62A60B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92209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4BCA-6F2E-E1E0-5E78-C602E733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for D</a:t>
            </a:r>
            <a:r>
              <a:rPr lang="en-DE" dirty="0"/>
              <a:t>ecoder-Only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DA15-F9B0-18B3-B458-752CD40F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600" dirty="0">
                <a:hlinkClick r:id="rId2"/>
              </a:rPr>
              <a:t>GPT</a:t>
            </a:r>
            <a:r>
              <a:rPr lang="en-DE" sz="2600" dirty="0"/>
              <a:t> (Generative Pre-trained Transformer, by O</a:t>
            </a:r>
            <a:r>
              <a:rPr lang="en-GB" sz="2600" dirty="0"/>
              <a:t>p</a:t>
            </a:r>
            <a:r>
              <a:rPr lang="en-DE" sz="2600" dirty="0"/>
              <a:t>enAI) series:</a:t>
            </a:r>
          </a:p>
          <a:p>
            <a:r>
              <a:rPr lang="en-GB" sz="2600" dirty="0"/>
              <a:t>stack of transformer d</a:t>
            </a:r>
            <a:r>
              <a:rPr lang="en-DE" sz="2600" dirty="0"/>
              <a:t>ecoders</a:t>
            </a:r>
            <a:r>
              <a:rPr lang="en-GB" sz="2600" dirty="0"/>
              <a:t> </a:t>
            </a:r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a</a:t>
            </a:r>
            <a:r>
              <a:rPr lang="en-DE" sz="2600" dirty="0"/>
              <a:t>uto-regressive language model</a:t>
            </a:r>
          </a:p>
          <a:p>
            <a:r>
              <a:rPr lang="en-GB" sz="2600" dirty="0"/>
              <a:t>generative pre-training: unsupervised/self-supervised training (generating text, i.e., next-word predictions) on massive web scrape data sets</a:t>
            </a:r>
          </a:p>
          <a:p>
            <a:r>
              <a:rPr lang="en-DE" sz="2600" dirty="0">
                <a:hlinkClick r:id="rId3"/>
              </a:rPr>
              <a:t>GPT-3</a:t>
            </a:r>
            <a:r>
              <a:rPr lang="en-DE" sz="2600" dirty="0"/>
              <a:t>: 175 billion parameters (Google’s </a:t>
            </a:r>
            <a:r>
              <a:rPr lang="en-DE" sz="2600" dirty="0">
                <a:hlinkClick r:id="rId4"/>
              </a:rPr>
              <a:t>PaLM</a:t>
            </a:r>
            <a:r>
              <a:rPr lang="en-DE" sz="2600" dirty="0"/>
              <a:t>: 540 billion parameters, …)</a:t>
            </a:r>
          </a:p>
          <a:p>
            <a:r>
              <a:rPr lang="en-DE" sz="2600" dirty="0"/>
              <a:t>GPT: discriminative fine-tuning on specific tasks (e.g., summarization, translation, question-answering) with much smaller data sets</a:t>
            </a:r>
          </a:p>
          <a:p>
            <a:r>
              <a:rPr lang="en-GB" sz="2600" dirty="0">
                <a:hlinkClick r:id="rId5"/>
              </a:rPr>
              <a:t>GPT-2</a:t>
            </a:r>
            <a:r>
              <a:rPr lang="en-GB" sz="2600" dirty="0"/>
              <a:t>, GPT-3</a:t>
            </a:r>
            <a:r>
              <a:rPr lang="en-DE" sz="2600" dirty="0"/>
              <a:t>: also zero- or few-shot learning (no parameter or architecture updates)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DF1F-CE76-8FAE-EDB4-4B22AB60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60466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7D8-7D70-1621-CA69-082505373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Multi-Task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52F2-8861-3DD3-0CCE-B121CE6FA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267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00" dirty="0"/>
              <a:t>different tasks with same input data, no task-specific training data</a:t>
            </a:r>
          </a:p>
          <a:p>
            <a:pPr marL="0" indent="0">
              <a:buNone/>
            </a:pPr>
            <a:r>
              <a:rPr lang="en-GB" sz="2600" dirty="0"/>
              <a:t>text generation in response to priming with arbitrary input, adapting to style and content of conditioning text</a:t>
            </a:r>
          </a:p>
          <a:p>
            <a:pPr marL="0" indent="0">
              <a:buNone/>
            </a:pPr>
            <a:r>
              <a:rPr lang="en-GB" sz="2600" dirty="0"/>
              <a:t>meta-learning: ask to perform new task at test time (based on high-level abstractions learned from pre-training)</a:t>
            </a: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 p</a:t>
            </a:r>
            <a:r>
              <a:rPr lang="en-GB" sz="2600" dirty="0"/>
              <a:t>rompt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C0283-275A-FC1B-C3EB-F267DC1B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534" y="1709542"/>
            <a:ext cx="5841213" cy="511335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8347F-4085-7562-5469-75886FFC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26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37635-45FF-B3C7-A795-E0DCFB2C4D23}"/>
              </a:ext>
            </a:extLst>
          </p:cNvPr>
          <p:cNvSpPr txBox="1"/>
          <p:nvPr/>
        </p:nvSpPr>
        <p:spPr>
          <a:xfrm>
            <a:off x="9612198" y="5885597"/>
            <a:ext cx="740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800" dirty="0">
                <a:hlinkClick r:id="rId3"/>
              </a:rPr>
              <a:t>GPT-3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58322-7438-528A-2A58-E800CBA93D8B}"/>
              </a:ext>
            </a:extLst>
          </p:cNvPr>
          <p:cNvSpPr txBox="1"/>
          <p:nvPr/>
        </p:nvSpPr>
        <p:spPr>
          <a:xfrm>
            <a:off x="6796726" y="132135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fine-tuning:</a:t>
            </a:r>
          </a:p>
        </p:txBody>
      </p:sp>
    </p:spTree>
    <p:extLst>
      <p:ext uri="{BB962C8B-B14F-4D97-AF65-F5344CB8AC3E}">
        <p14:creationId xmlns:p14="http://schemas.microsoft.com/office/powerpoint/2010/main" val="12512912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15E5-8F30-B05F-1F18-00DBE840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010A0-898B-9F5C-02B7-2C5146980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600" dirty="0"/>
              <a:t>nice example for capabilities of large language models and prompting: </a:t>
            </a:r>
            <a:r>
              <a:rPr lang="en-GB" sz="2600" dirty="0">
                <a:hlinkClick r:id="rId2"/>
              </a:rPr>
              <a:t>interview with Google’s LaMDA</a:t>
            </a:r>
            <a:endParaRPr lang="en-GB" sz="2600" dirty="0"/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>
                <a:hlinkClick r:id="rId3"/>
              </a:rPr>
              <a:t>LaMDA</a:t>
            </a:r>
            <a:r>
              <a:rPr lang="en-GB" sz="2600" dirty="0"/>
              <a:t> (Language Models for Dialog Applications):</a:t>
            </a:r>
          </a:p>
          <a:p>
            <a:r>
              <a:rPr lang="en-GB" sz="2600" dirty="0"/>
              <a:t>system for generating chatbots</a:t>
            </a:r>
          </a:p>
          <a:p>
            <a:r>
              <a:rPr lang="en-GB" sz="2600" dirty="0"/>
              <a:t>trained on dialogue data</a:t>
            </a:r>
          </a:p>
          <a:p>
            <a:r>
              <a:rPr lang="en-GB" sz="2600" dirty="0"/>
              <a:t>decoder-only transformer language model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n</a:t>
            </a:r>
            <a:r>
              <a:rPr lang="en-DE" sz="2600" dirty="0"/>
              <a:t>ot sentient, but impressively capable in learning language: leading questions to suggestible statistical language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B92B-F99A-6EAB-5CF8-800F0B54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27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FADB3-427B-D1A3-3827-3D62F72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483" y="389045"/>
            <a:ext cx="2878387" cy="5953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F3C40-6AD2-D3DA-580F-182F23BC8D3E}"/>
              </a:ext>
            </a:extLst>
          </p:cNvPr>
          <p:cNvSpPr txBox="1"/>
          <p:nvPr/>
        </p:nvSpPr>
        <p:spPr>
          <a:xfrm>
            <a:off x="11614352" y="629269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77716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D668-B3F3-17D0-332B-5700806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 Variants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m</a:t>
                </a:r>
                <a:r>
                  <a:rPr lang="en-DE" sz="2400" dirty="0"/>
                  <a:t>any variants to improve original transformer, especially in terms of efficiency:</a:t>
                </a:r>
              </a:p>
              <a:p>
                <a:r>
                  <a:rPr lang="en-DE" sz="2400" dirty="0">
                    <a:hlinkClick r:id="rId2"/>
                  </a:rPr>
                  <a:t>Reformer</a:t>
                </a:r>
                <a:r>
                  <a:rPr lang="en-DE" sz="2400" dirty="0"/>
                  <a:t>: enabling processing of longer sequences (extend context)</a:t>
                </a:r>
                <a:endParaRPr lang="en-DE" sz="2400" dirty="0">
                  <a:hlinkClick r:id="rId3"/>
                </a:endParaRPr>
              </a:p>
              <a:p>
                <a:r>
                  <a:rPr lang="en-DE" sz="2400" dirty="0">
                    <a:hlinkClick r:id="rId3"/>
                  </a:rPr>
                  <a:t>Transformer-XL</a:t>
                </a:r>
                <a:r>
                  <a:rPr lang="en-DE" sz="2400" dirty="0"/>
                  <a:t>: add recurrence mechanism to extend context (otherwise fixed-length) </a:t>
                </a:r>
                <a:r>
                  <a:rPr lang="en-DE" sz="2400" dirty="0">
                    <a:sym typeface="Wingdings" pitchFamily="2" charset="2"/>
                  </a:rPr>
                  <a:t> better modeling of long-range dependencies</a:t>
                </a:r>
              </a:p>
              <a:p>
                <a:r>
                  <a:rPr lang="en-DE" sz="2400" dirty="0">
                    <a:hlinkClick r:id="rId4"/>
                  </a:rPr>
                  <a:t>RETRO</a:t>
                </a:r>
                <a:r>
                  <a:rPr lang="en-DE" sz="2400" dirty="0"/>
                  <a:t> (</a:t>
                </a:r>
                <a:r>
                  <a:rPr lang="en-GB" sz="2400" dirty="0"/>
                  <a:t>Retrieval-Enhanced </a:t>
                </a:r>
                <a:r>
                  <a:rPr lang="en-GB" sz="2400" dirty="0" err="1"/>
                  <a:t>TRansfOrmer</a:t>
                </a:r>
                <a:r>
                  <a:rPr lang="en-DE" sz="2400" dirty="0"/>
                  <a:t>): </a:t>
                </a:r>
                <a:r>
                  <a:rPr lang="en-GB" sz="2400" dirty="0"/>
                  <a:t>augment transformers with</a:t>
                </a:r>
                <a:r>
                  <a:rPr lang="en-DE" sz="2400" dirty="0"/>
                  <a:t> explicit memory</a:t>
                </a:r>
                <a:r>
                  <a:rPr lang="en-GB" sz="2400" dirty="0"/>
                  <a:t>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sz="2400" dirty="0"/>
                  <a:t>-nearest </a:t>
                </a:r>
                <a:r>
                  <a:rPr lang="en-GB" sz="2400" dirty="0" err="1"/>
                  <a:t>neighbors</a:t>
                </a:r>
                <a:r>
                  <a:rPr lang="en-GB" sz="2400" dirty="0"/>
                  <a:t> retrieved from key-value database with BERT embeddings of text passages)</a:t>
                </a:r>
                <a:endParaRPr lang="en-DE" sz="2400" dirty="0">
                  <a:sym typeface="Wingdings" pitchFamily="2" charset="2"/>
                </a:endParaRPr>
              </a:p>
              <a:p>
                <a:r>
                  <a:rPr lang="en-DE" sz="2400" dirty="0">
                    <a:hlinkClick r:id="rId5"/>
                  </a:rPr>
                  <a:t>Perceiver</a:t>
                </a:r>
                <a:r>
                  <a:rPr lang="en-DE" sz="2400" dirty="0"/>
                  <a:t>, </a:t>
                </a:r>
                <a:r>
                  <a:rPr lang="en-DE" sz="2400" dirty="0">
                    <a:hlinkClick r:id="rId6"/>
                  </a:rPr>
                  <a:t>Perceiver IO</a:t>
                </a:r>
                <a:r>
                  <a:rPr lang="en-DE" sz="2400" dirty="0"/>
                  <a:t>: adaptions for multi-modality (including non-textual input)</a:t>
                </a:r>
              </a:p>
              <a:p>
                <a:r>
                  <a:rPr lang="en-DE" sz="2400" dirty="0"/>
                  <a:t>…</a:t>
                </a:r>
              </a:p>
              <a:p>
                <a:pPr marL="0" indent="0">
                  <a:buNone/>
                </a:pPr>
                <a:r>
                  <a:rPr lang="en-DE" sz="2400" dirty="0"/>
                  <a:t>open source implementations of most transformer variants: </a:t>
                </a:r>
                <a:r>
                  <a:rPr lang="en-DE" sz="2400" dirty="0">
                    <a:hlinkClick r:id="rId7"/>
                  </a:rPr>
                  <a:t>Hugging Face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09A72-61B5-7279-A105-C2F1B03943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8"/>
                <a:stretch>
                  <a:fillRect l="-965" t="-1744" r="-362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0F813-C2AE-27B4-3BB6-7481B15C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19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EBD6-4C69-853E-39C0-C8015574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Vision Transformer (ViT)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CBEDC-8F54-7CB6-CF10-CDEE2288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29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8542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35C14-8793-D007-F088-C8906D50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equence-to-Sequence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96296-3933-7BA3-3282-C6C2FB35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846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3FAC3-F75B-B6B8-0209-1D6044F5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</a:t>
            </a:r>
            <a:r>
              <a:rPr lang="en-GB" dirty="0"/>
              <a:t>mage Classification with </a:t>
            </a:r>
            <a:r>
              <a:rPr lang="en-GB" dirty="0" err="1"/>
              <a:t>ViT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41F43-ACF5-2259-8E2B-404596C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600" dirty="0"/>
              <a:t>formulation as sequential problem:</a:t>
            </a:r>
          </a:p>
          <a:p>
            <a:r>
              <a:rPr lang="en-GB" sz="2600" dirty="0"/>
              <a:t>split image into patches and flatten </a:t>
            </a:r>
            <a:r>
              <a:rPr lang="en-GB" sz="2600" dirty="0">
                <a:sym typeface="Wingdings" pitchFamily="2" charset="2"/>
              </a:rPr>
              <a:t> use as tokens</a:t>
            </a:r>
            <a:endParaRPr lang="en-GB" sz="2600" dirty="0"/>
          </a:p>
          <a:p>
            <a:r>
              <a:rPr lang="en-GB" sz="2600" dirty="0"/>
              <a:t>produce linear embeddings and add positional embeddings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GB" sz="2600" dirty="0"/>
              <a:t>processing by transformer encoder:</a:t>
            </a:r>
          </a:p>
          <a:p>
            <a:r>
              <a:rPr lang="en-GB" sz="2600" dirty="0"/>
              <a:t>pre-train with image labels</a:t>
            </a:r>
          </a:p>
          <a:p>
            <a:r>
              <a:rPr lang="en-GB" sz="2600" dirty="0"/>
              <a:t>fine-tune on specific data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F8D07-1234-7E8D-4105-0DE29C84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30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24284-0E2A-DF95-48CA-A6EC920131B7}"/>
              </a:ext>
            </a:extLst>
          </p:cNvPr>
          <p:cNvSpPr txBox="1"/>
          <p:nvPr/>
        </p:nvSpPr>
        <p:spPr>
          <a:xfrm>
            <a:off x="11567915" y="567818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F5FF58-C2EC-62AC-4ADB-21ECB7EA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624" y="2330742"/>
            <a:ext cx="6354522" cy="33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01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A58-EA4E-80EE-5450-50826351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vs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6BBB-2079-38AD-4A43-DA2158A4E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635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400" dirty="0"/>
              <a:t>fewer inductive biases in ViT than in CNN:</a:t>
            </a:r>
          </a:p>
          <a:p>
            <a:r>
              <a:rPr lang="en-GB" sz="2400" dirty="0">
                <a:sym typeface="Wingdings" pitchFamily="2" charset="2"/>
              </a:rPr>
              <a:t>no translation invariance</a:t>
            </a:r>
          </a:p>
          <a:p>
            <a:r>
              <a:rPr lang="en-GB" sz="2400" dirty="0">
                <a:sym typeface="Wingdings" pitchFamily="2" charset="2"/>
              </a:rPr>
              <a:t>n</a:t>
            </a:r>
            <a:r>
              <a:rPr lang="en-DE" sz="2400" dirty="0">
                <a:sym typeface="Wingdings" pitchFamily="2" charset="2"/>
              </a:rPr>
              <a:t>o locally restricted receptive field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S</a:t>
            </a:r>
            <a:r>
              <a:rPr lang="en-DE" sz="2400" dirty="0"/>
              <a:t>ince these</a:t>
            </a:r>
            <a:r>
              <a:rPr lang="en-GB" sz="2400" dirty="0"/>
              <a:t> are natural for vision tasks, </a:t>
            </a:r>
            <a:r>
              <a:rPr lang="en-GB" sz="2400" dirty="0" err="1"/>
              <a:t>ViTs</a:t>
            </a:r>
            <a:r>
              <a:rPr lang="en-GB" sz="2400" dirty="0"/>
              <a:t> (conceptionally) learn them from scratch. </a:t>
            </a: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 err="1">
                <a:sym typeface="Wingdings" pitchFamily="2" charset="2"/>
              </a:rPr>
              <a:t>ViTs</a:t>
            </a:r>
            <a:r>
              <a:rPr lang="en-GB" sz="2400" dirty="0"/>
              <a:t> need way more data.</a:t>
            </a:r>
          </a:p>
          <a:p>
            <a:pPr marL="0" indent="0">
              <a:buNone/>
            </a:pPr>
            <a:r>
              <a:rPr lang="en-GB" sz="2400" dirty="0"/>
              <a:t>but can lead to beneficial effects (e.g., global attention in lower layers)</a:t>
            </a:r>
          </a:p>
          <a:p>
            <a:pPr marL="0" indent="0">
              <a:buNone/>
            </a:pPr>
            <a:r>
              <a:rPr lang="en-GB" sz="2400" dirty="0"/>
              <a:t>see </a:t>
            </a:r>
            <a:r>
              <a:rPr lang="en-GB" sz="2400" dirty="0">
                <a:hlinkClick r:id="rId2"/>
              </a:rPr>
              <a:t>MLP-Mixer</a:t>
            </a:r>
            <a:r>
              <a:rPr lang="en-GB" sz="2400" dirty="0"/>
              <a:t> results: given enough data, plain multi-layer </a:t>
            </a:r>
            <a:r>
              <a:rPr lang="en-GB" sz="2400" dirty="0" err="1"/>
              <a:t>perceptrons</a:t>
            </a:r>
            <a:r>
              <a:rPr lang="en-GB" sz="2400" dirty="0"/>
              <a:t> can learn crucial inductive biases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426E1-F884-230E-38DE-563892DB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31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B43BA-FA39-7EE7-1D60-16F0FBADD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1015" y="3429000"/>
            <a:ext cx="2570849" cy="3062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486C3E-7BF4-6A22-471C-ED45E1918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813" y="3108428"/>
            <a:ext cx="3022040" cy="2784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B1A66-B02D-5257-6281-B7DF99C44AB9}"/>
              </a:ext>
            </a:extLst>
          </p:cNvPr>
          <p:cNvSpPr txBox="1"/>
          <p:nvPr/>
        </p:nvSpPr>
        <p:spPr>
          <a:xfrm>
            <a:off x="9388806" y="35095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5DA81-6062-7B0C-2FD5-5A50BFBDB0CF}"/>
              </a:ext>
            </a:extLst>
          </p:cNvPr>
          <p:cNvSpPr txBox="1"/>
          <p:nvPr/>
        </p:nvSpPr>
        <p:spPr>
          <a:xfrm>
            <a:off x="6316650" y="2739096"/>
            <a:ext cx="301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rainable position embedding: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E4BBCE-3566-814F-1379-8D103BFB9BAD}"/>
              </a:ext>
            </a:extLst>
          </p:cNvPr>
          <p:cNvSpPr txBox="1"/>
          <p:nvPr/>
        </p:nvSpPr>
        <p:spPr>
          <a:xfrm>
            <a:off x="6497124" y="5892581"/>
            <a:ext cx="2654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  <a:r>
              <a:rPr lang="en-DE" dirty="0"/>
              <a:t>dded due to permuation invariance of attention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A1CC5C-A084-BF7E-FAF5-A0E60B97E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377" y="563986"/>
            <a:ext cx="2670077" cy="26700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E99664-B90B-621C-6D43-FFCE8A1B561B}"/>
              </a:ext>
            </a:extLst>
          </p:cNvPr>
          <p:cNvSpPr txBox="1"/>
          <p:nvPr/>
        </p:nvSpPr>
        <p:spPr>
          <a:xfrm>
            <a:off x="6974470" y="1199228"/>
            <a:ext cx="21773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DE" dirty="0"/>
              <a:t>global attention in lower layers (unlike local receptive fields in CNNs)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4626D9-77E5-BF3F-D262-9C521C217061}"/>
              </a:ext>
            </a:extLst>
          </p:cNvPr>
          <p:cNvCxnSpPr>
            <a:cxnSpLocks/>
          </p:cNvCxnSpPr>
          <p:nvPr/>
        </p:nvCxnSpPr>
        <p:spPr>
          <a:xfrm flipV="1">
            <a:off x="8842940" y="1159497"/>
            <a:ext cx="1309728" cy="213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3847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E988-5EB3-BD0F-E8D5-B9C538113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Examples for Combination of Vision and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22F1-D90C-CF03-BD25-6670E579C2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575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000" dirty="0">
                <a:hlinkClick r:id="rId2"/>
              </a:rPr>
              <a:t>CLIP</a:t>
            </a:r>
            <a:r>
              <a:rPr lang="en-DE" sz="2000" dirty="0"/>
              <a:t> (</a:t>
            </a:r>
            <a:r>
              <a:rPr lang="en-GB" sz="2000" dirty="0"/>
              <a:t>Contrastive Language-Image Pre-training</a:t>
            </a:r>
            <a:r>
              <a:rPr lang="en-DE" sz="2000" dirty="0"/>
              <a:t>):</a:t>
            </a:r>
          </a:p>
          <a:p>
            <a:pPr marL="0" indent="0">
              <a:buNone/>
            </a:pPr>
            <a:r>
              <a:rPr lang="en-GB" sz="2000" dirty="0"/>
              <a:t>natural language prompting: z</a:t>
            </a:r>
            <a:r>
              <a:rPr lang="en-DE" sz="2000" dirty="0"/>
              <a:t>ero-shot transfer</a:t>
            </a:r>
          </a:p>
          <a:p>
            <a:pPr marL="0" indent="0">
              <a:buNone/>
            </a:pPr>
            <a:r>
              <a:rPr lang="en-DE" sz="2000" dirty="0"/>
              <a:t>e.g., for object recognition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20529D-F733-9C17-765A-8BBDD6D603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611305" cy="3575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000" dirty="0">
                <a:hlinkClick r:id="rId3"/>
              </a:rPr>
              <a:t>DALL-E</a:t>
            </a:r>
            <a:r>
              <a:rPr lang="en-DE" sz="2000" dirty="0"/>
              <a:t> (blend of WALL-E and Salvador </a:t>
            </a:r>
            <a:r>
              <a:rPr lang="en-GB" sz="2000" dirty="0"/>
              <a:t>Dalí</a:t>
            </a:r>
            <a:r>
              <a:rPr lang="en-DE" sz="2000" dirty="0"/>
              <a:t>):</a:t>
            </a:r>
          </a:p>
          <a:p>
            <a:pPr marL="0" indent="0">
              <a:buNone/>
            </a:pPr>
            <a:r>
              <a:rPr lang="en-GB" sz="2000" dirty="0"/>
              <a:t>generate images from text descriptions</a:t>
            </a:r>
          </a:p>
          <a:p>
            <a:pPr marL="0" indent="0">
              <a:buNone/>
            </a:pPr>
            <a:r>
              <a:rPr lang="en-GB" sz="2000" dirty="0"/>
              <a:t>decoder-only transformer autoregressively </a:t>
            </a:r>
            <a:r>
              <a:rPr lang="en-GB" sz="2000" dirty="0" err="1"/>
              <a:t>modeling</a:t>
            </a:r>
            <a:r>
              <a:rPr lang="en-GB" sz="2000" dirty="0"/>
              <a:t> text and image tokens as single stream of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6A666-FC1D-9608-A07E-A7BE4AEE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32</a:t>
            </a:fld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9EC6E-A5E2-C778-C161-7ED9357ED294}"/>
              </a:ext>
            </a:extLst>
          </p:cNvPr>
          <p:cNvSpPr txBox="1"/>
          <p:nvPr/>
        </p:nvSpPr>
        <p:spPr>
          <a:xfrm>
            <a:off x="772212" y="5852543"/>
            <a:ext cx="103725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generally, m</a:t>
            </a:r>
            <a:r>
              <a:rPr lang="en-DE" sz="2000" dirty="0"/>
              <a:t>ulti-modal learning as next generalization step of ML models (e.g., Google’s </a:t>
            </a:r>
            <a:r>
              <a:rPr lang="en-DE" sz="2000" dirty="0">
                <a:hlinkClick r:id="rId4"/>
              </a:rPr>
              <a:t>Pathways</a:t>
            </a:r>
            <a:r>
              <a:rPr lang="en-DE" sz="2000" dirty="0"/>
              <a:t>)</a:t>
            </a:r>
          </a:p>
          <a:p>
            <a:r>
              <a:rPr lang="en-GB" sz="2000" dirty="0"/>
              <a:t>t</a:t>
            </a:r>
            <a:r>
              <a:rPr lang="en-DE" sz="2000" dirty="0"/>
              <a:t>ransformers good candidate (universal and flexible architecture, little task-specific inductive bias)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E53C3F-11B2-6603-4B76-ED477A74AD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436" y="3370657"/>
            <a:ext cx="5627802" cy="20309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68EAF0-4AB6-C76E-6D86-A8AD2DD0AB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5764" y="3429000"/>
            <a:ext cx="5340878" cy="2030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8252DD-D060-293D-6054-3A65855CC693}"/>
              </a:ext>
            </a:extLst>
          </p:cNvPr>
          <p:cNvSpPr txBox="1"/>
          <p:nvPr/>
        </p:nvSpPr>
        <p:spPr>
          <a:xfrm>
            <a:off x="11517245" y="5461849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7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04191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A5D7-C2FE-17FA-B856-0DA37BEE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Literature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C850-7862-EF57-2848-CC886F9AB7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</a:t>
            </a:r>
            <a:r>
              <a:rPr lang="en-DE" dirty="0"/>
              <a:t>apers:</a:t>
            </a:r>
          </a:p>
          <a:p>
            <a:r>
              <a:rPr lang="en-GB" dirty="0">
                <a:hlinkClick r:id="rId2"/>
              </a:rPr>
              <a:t>s</a:t>
            </a:r>
            <a:r>
              <a:rPr lang="en-DE" dirty="0">
                <a:hlinkClick r:id="rId2"/>
              </a:rPr>
              <a:t>eq2seq</a:t>
            </a:r>
            <a:endParaRPr lang="en-DE" dirty="0"/>
          </a:p>
          <a:p>
            <a:r>
              <a:rPr lang="en-GB" dirty="0">
                <a:hlinkClick r:id="rId3"/>
              </a:rPr>
              <a:t>neural machine translation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4"/>
              </a:rPr>
              <a:t>t</a:t>
            </a:r>
            <a:r>
              <a:rPr lang="en-DE" dirty="0">
                <a:hlinkClick r:id="rId4"/>
              </a:rPr>
              <a:t>ransformer</a:t>
            </a:r>
            <a:endParaRPr lang="en-DE" dirty="0"/>
          </a:p>
          <a:p>
            <a:r>
              <a:rPr lang="en-GB" dirty="0">
                <a:hlinkClick r:id="rId5"/>
              </a:rPr>
              <a:t>formal transformers</a:t>
            </a:r>
            <a:endParaRPr lang="en-GB" dirty="0"/>
          </a:p>
          <a:p>
            <a:r>
              <a:rPr lang="en-GB" dirty="0">
                <a:hlinkClick r:id="rId6"/>
              </a:rPr>
              <a:t>Vision Transformer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E77D7-8157-8875-D651-F4BD57BDF6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</a:t>
            </a:r>
            <a:r>
              <a:rPr lang="en-DE" dirty="0"/>
              <a:t>logs/videos:</a:t>
            </a:r>
          </a:p>
          <a:p>
            <a:r>
              <a:rPr lang="en-GB" dirty="0">
                <a:hlinkClick r:id="rId7"/>
              </a:rPr>
              <a:t>visualization of neural machine translation</a:t>
            </a:r>
            <a:endParaRPr lang="en-GB" dirty="0">
              <a:hlinkClick r:id="rId8"/>
            </a:endParaRPr>
          </a:p>
          <a:p>
            <a:r>
              <a:rPr lang="en-GB" dirty="0">
                <a:hlinkClick r:id="rId8"/>
              </a:rPr>
              <a:t>The Illustrated Transformer</a:t>
            </a:r>
            <a:endParaRPr lang="en-GB" dirty="0"/>
          </a:p>
          <a:p>
            <a:r>
              <a:rPr lang="en-GB" dirty="0">
                <a:hlinkClick r:id="rId9"/>
              </a:rPr>
              <a:t>transformers summary</a:t>
            </a:r>
            <a:endParaRPr lang="en-GB" dirty="0"/>
          </a:p>
          <a:p>
            <a:pPr marL="0" indent="0">
              <a:buNone/>
            </a:pPr>
            <a:endParaRPr lang="en-DE" dirty="0"/>
          </a:p>
          <a:p>
            <a:r>
              <a:rPr lang="en-GB" dirty="0">
                <a:hlinkClick r:id="rId10"/>
              </a:rPr>
              <a:t>analysis of LaMDA interview</a:t>
            </a:r>
            <a:endParaRPr lang="en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156EA-12BF-4346-912C-1EB102F4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0238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50CA-F278-D5F3-363A-F14876629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Programming for Everyone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506D-1EA6-4289-4A23-9AF973DD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</a:t>
            </a:r>
            <a:r>
              <a:rPr lang="en-DE" sz="2600" dirty="0"/>
              <a:t>ode generation in response to natural language prompt</a:t>
            </a:r>
          </a:p>
          <a:p>
            <a:pPr marL="0" indent="0">
              <a:buNone/>
            </a:pPr>
            <a:endParaRPr lang="en-GB" sz="2600" dirty="0"/>
          </a:p>
          <a:p>
            <a:pPr marL="0" indent="0">
              <a:buNone/>
            </a:pPr>
            <a:r>
              <a:rPr lang="en-DE" sz="2600" dirty="0">
                <a:hlinkClick r:id="rId2"/>
              </a:rPr>
              <a:t>Codex</a:t>
            </a:r>
            <a:r>
              <a:rPr lang="en-GB" sz="2600" dirty="0"/>
              <a:t>:</a:t>
            </a:r>
          </a:p>
          <a:p>
            <a:r>
              <a:rPr lang="en-GB" sz="2600" dirty="0"/>
              <a:t>descendant of GPT-3</a:t>
            </a:r>
          </a:p>
          <a:p>
            <a:r>
              <a:rPr lang="en-GB" sz="2600" dirty="0"/>
              <a:t>fine-tuned on publicly available code from GitHub</a:t>
            </a:r>
          </a:p>
          <a:p>
            <a:r>
              <a:rPr lang="en-GB" sz="2600" dirty="0"/>
              <a:t>productionized as </a:t>
            </a:r>
            <a:r>
              <a:rPr lang="en-GB" sz="2600" dirty="0">
                <a:hlinkClick r:id="rId3"/>
              </a:rPr>
              <a:t>GitHub Copilot</a:t>
            </a:r>
            <a:endParaRPr lang="en-GB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EA20D-2C32-2CDE-6321-E5423E53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34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ACAF-0365-2E19-0B19-03488033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9061"/>
            <a:ext cx="6068163" cy="33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83E8-0CA6-3D24-878B-3D4C982B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Encoder-Decoder Architecture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600" dirty="0"/>
                  <a:t>end-to-end neural network approach (RNNs in encoder and decoder)</a:t>
                </a:r>
              </a:p>
              <a:p>
                <a:pPr marL="0" indent="0">
                  <a:buNone/>
                </a:pPr>
                <a:r>
                  <a:rPr lang="en-GB" sz="2600" dirty="0"/>
                  <a:t>sequences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600" dirty="0"/>
                  <a:t> can have different length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C56B52-924B-2B0A-AEFA-D0EB12FE5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42B7EE9-76FD-8425-A529-D0CBA26BB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613" y="2818432"/>
            <a:ext cx="3587835" cy="3979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14174-E84E-2E87-B430-5DEEB20AA3C3}"/>
              </a:ext>
            </a:extLst>
          </p:cNvPr>
          <p:cNvSpPr txBox="1"/>
          <p:nvPr/>
        </p:nvSpPr>
        <p:spPr>
          <a:xfrm>
            <a:off x="5919971" y="6369761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4EC7F2-A0E8-8A44-8A47-0DEC033E76C3}"/>
              </a:ext>
            </a:extLst>
          </p:cNvPr>
          <p:cNvSpPr txBox="1"/>
          <p:nvPr/>
        </p:nvSpPr>
        <p:spPr>
          <a:xfrm>
            <a:off x="576931" y="3328057"/>
            <a:ext cx="1848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c</a:t>
            </a:r>
            <a:r>
              <a:rPr lang="en-DE" sz="2200" dirty="0"/>
              <a:t>ontext (fixed-length vector)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EDC51-A59C-B4E2-5AC2-A3D9735E921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501326" y="4097498"/>
            <a:ext cx="1282757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ECFDA7-7B01-C644-7220-DA865AE64B31}"/>
              </a:ext>
            </a:extLst>
          </p:cNvPr>
          <p:cNvSpPr txBox="1"/>
          <p:nvPr/>
        </p:nvSpPr>
        <p:spPr>
          <a:xfrm>
            <a:off x="6939450" y="3397175"/>
            <a:ext cx="467561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e</a:t>
            </a:r>
            <a:r>
              <a:rPr lang="en-DE" sz="2600" dirty="0"/>
              <a:t>ncoder-decoder bottleneck:</a:t>
            </a:r>
          </a:p>
          <a:p>
            <a:r>
              <a:rPr lang="en-GB" sz="2600" dirty="0"/>
              <a:t>n</a:t>
            </a:r>
            <a:r>
              <a:rPr lang="en-DE" sz="2600" dirty="0"/>
              <a:t>eed to </a:t>
            </a:r>
            <a:r>
              <a:rPr lang="en-GB" sz="2600" dirty="0"/>
              <a:t>compress all information of source sentence into fixed-length vector </a:t>
            </a:r>
          </a:p>
          <a:p>
            <a:r>
              <a:rPr lang="en-GB" sz="2600" dirty="0">
                <a:sym typeface="Wingdings" pitchFamily="2" charset="2"/>
              </a:rPr>
              <a:t> </a:t>
            </a:r>
            <a:r>
              <a:rPr lang="en-GB" sz="2600" dirty="0"/>
              <a:t>difficult for long sentences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9998C-5EFE-0C6F-3209-916CD7F0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4</a:t>
            </a:fld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487F91-C207-3C6A-2D0D-A9FB8941225D}"/>
              </a:ext>
            </a:extLst>
          </p:cNvPr>
          <p:cNvSpPr txBox="1"/>
          <p:nvPr/>
        </p:nvSpPr>
        <p:spPr>
          <a:xfrm>
            <a:off x="477880" y="5881013"/>
            <a:ext cx="19478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200" dirty="0"/>
              <a:t>a</a:t>
            </a:r>
            <a:r>
              <a:rPr lang="en-DE" sz="2200" dirty="0"/>
              <a:t>uto-regressive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B0F846-306E-A668-388A-699AD9B55669}"/>
              </a:ext>
            </a:extLst>
          </p:cNvPr>
          <p:cNvCxnSpPr>
            <a:stCxn id="16" idx="3"/>
          </p:cNvCxnSpPr>
          <p:nvPr/>
        </p:nvCxnSpPr>
        <p:spPr>
          <a:xfrm flipV="1">
            <a:off x="2425721" y="5738648"/>
            <a:ext cx="1557700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54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AD35-E526-5E54-7ADD-4245E10C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Attention to Overcome Bottleneck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GB" sz="2400" dirty="0"/>
                  <a:t>stacked hidden states:</a:t>
                </a:r>
              </a:p>
              <a:p>
                <a:pPr marL="0" indent="0">
                  <a:buNone/>
                </a:pPr>
                <a:r>
                  <a:rPr lang="en-GB" sz="2400" dirty="0"/>
                  <a:t>instead of encoding whole input sentence into single fixed-length vector Instead, encoding it into sequence of vectors (context vectors for each target word)</a:t>
                </a:r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</a:t>
                </a:r>
                <a:r>
                  <a:rPr lang="en-DE" sz="2400" dirty="0"/>
                  <a:t>ttention (selective masking):</a:t>
                </a: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choosing subset of context vectors adaptively while decoding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sz="2400" dirty="0"/>
                  <a:t> parametrized as feed-forward neural network, jointly trained with rest)</a:t>
                </a:r>
                <a:endParaRPr lang="en-DE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49416D-8983-C1EA-168B-C2457CC80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547362" cy="4351338"/>
              </a:xfrm>
              <a:blipFill>
                <a:blip r:embed="rId2"/>
                <a:stretch>
                  <a:fillRect l="-1826" t="-1744" r="-1142" b="-29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E57C6F-636A-27FF-80ED-5F9BB3CA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79" y="1870075"/>
            <a:ext cx="3025885" cy="40878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F51C0D-1226-A123-72FF-CE2E50D32539}"/>
              </a:ext>
            </a:extLst>
          </p:cNvPr>
          <p:cNvSpPr txBox="1"/>
          <p:nvPr/>
        </p:nvSpPr>
        <p:spPr>
          <a:xfrm>
            <a:off x="11207591" y="5930742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115C-D773-F0FB-1F16-0F600787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FE5D29-6963-76F9-3010-ECA7C6BEE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799" y="2553193"/>
            <a:ext cx="1538801" cy="8758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4A0C67-EE62-E210-D806-648F2D0B2343}"/>
              </a:ext>
            </a:extLst>
          </p:cNvPr>
          <p:cNvCxnSpPr/>
          <p:nvPr/>
        </p:nvCxnSpPr>
        <p:spPr>
          <a:xfrm>
            <a:off x="8692055" y="2991096"/>
            <a:ext cx="1534511" cy="27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A8D2D-372B-8340-350C-3346D50698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397" y="3589284"/>
            <a:ext cx="2279604" cy="757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4B6B7-8BC5-AA23-51C6-CC456FE7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276" y="4506751"/>
            <a:ext cx="1905569" cy="415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558538-5639-29D7-F129-A7C892489580}"/>
              </a:ext>
            </a:extLst>
          </p:cNvPr>
          <p:cNvSpPr txBox="1"/>
          <p:nvPr/>
        </p:nvSpPr>
        <p:spPr>
          <a:xfrm>
            <a:off x="4654487" y="6004312"/>
            <a:ext cx="51921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b</a:t>
            </a:r>
            <a:r>
              <a:rPr lang="en-DE" sz="2200" dirty="0"/>
              <a:t>idirectional RNN in encoder (concatenating forward and backward hidden states)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A5EB9-09E6-13E9-B550-F9DDABF41CDA}"/>
              </a:ext>
            </a:extLst>
          </p:cNvPr>
          <p:cNvCxnSpPr>
            <a:stCxn id="18" idx="0"/>
          </p:cNvCxnSpPr>
          <p:nvPr/>
        </p:nvCxnSpPr>
        <p:spPr>
          <a:xfrm flipV="1">
            <a:off x="7250543" y="4922511"/>
            <a:ext cx="1855136" cy="10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83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8EEF1-694E-144C-9CA8-C09A9753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Self-Attention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8AAD6-24BD-F163-B329-785D6758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421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5F2-BF2F-8E0F-93F3-7DA40743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653F-9F7D-EDA4-7BB8-0584B66CF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2600" dirty="0"/>
              <a:t>attention is all you need: getting rid of RNNs</a:t>
            </a:r>
          </a:p>
          <a:p>
            <a:pPr marL="0" indent="0">
              <a:buNone/>
            </a:pPr>
            <a:r>
              <a:rPr lang="en-GB" sz="2600" dirty="0"/>
              <a:t>r</a:t>
            </a:r>
            <a:r>
              <a:rPr lang="en-DE" sz="2600" dirty="0"/>
              <a:t>eplaced by multi-headed self-attention (implemented with matrix multiplications and feed-forward neural networks)</a:t>
            </a:r>
          </a:p>
          <a:p>
            <a:pPr marL="0" indent="0">
              <a:buNone/>
            </a:pPr>
            <a:endParaRPr lang="en-DE" sz="2600" dirty="0"/>
          </a:p>
          <a:p>
            <a:pPr>
              <a:buFont typeface="Wingdings" pitchFamily="2" charset="2"/>
              <a:buChar char="à"/>
            </a:pPr>
            <a:r>
              <a:rPr lang="en-GB" sz="2600" dirty="0">
                <a:sym typeface="Wingdings" pitchFamily="2" charset="2"/>
              </a:rPr>
              <a:t> a</a:t>
            </a:r>
            <a:r>
              <a:rPr lang="en-DE" sz="2600" dirty="0">
                <a:sym typeface="Wingdings" pitchFamily="2" charset="2"/>
              </a:rPr>
              <a:t>llowing for much more parallelization</a:t>
            </a:r>
          </a:p>
          <a:p>
            <a:pPr marL="0" indent="0">
              <a:buNone/>
            </a:pPr>
            <a:r>
              <a:rPr lang="en-DE" sz="2600" dirty="0">
                <a:sym typeface="Wingdings" pitchFamily="2" charset="2"/>
              </a:rPr>
              <a:t> </a:t>
            </a:r>
            <a:r>
              <a:rPr lang="en-GB" sz="2600" dirty="0">
                <a:sym typeface="Wingdings" pitchFamily="2" charset="2"/>
              </a:rPr>
              <a:t>a</a:t>
            </a:r>
            <a:r>
              <a:rPr lang="en-DE" sz="2600" dirty="0">
                <a:sym typeface="Wingdings" pitchFamily="2" charset="2"/>
              </a:rPr>
              <a:t>llowing for deeper architecture (more parameters)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b</a:t>
            </a:r>
            <a:r>
              <a:rPr lang="en-DE" sz="2600" dirty="0">
                <a:sym typeface="Wingdings" pitchFamily="2" charset="2"/>
              </a:rPr>
              <a:t>etter long-range dependencies thanks to shorter path lengths in network (less sequential operations)</a:t>
            </a:r>
          </a:p>
          <a:p>
            <a:pPr marL="0" indent="0">
              <a:buNone/>
            </a:pPr>
            <a:endParaRPr lang="en-DE" sz="26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GB" sz="2600" dirty="0">
                <a:sym typeface="Wingdings" pitchFamily="2" charset="2"/>
              </a:rPr>
              <a:t>L</a:t>
            </a:r>
            <a:r>
              <a:rPr lang="en-DE" sz="2600" dirty="0">
                <a:sym typeface="Wingdings" pitchFamily="2" charset="2"/>
              </a:rPr>
              <a:t>et’s go through it step by step …</a:t>
            </a:r>
            <a:endParaRPr lang="en-DE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A9E9D-1D14-C2C3-DBE7-43E76FFD4765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2"/>
              </a:rPr>
              <a:t>source</a:t>
            </a:r>
            <a:endParaRPr lang="de-DE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C84DE7-1F19-0B17-8D18-69411E36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063A3-CD4F-4F87-E0D5-162BD06F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78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D64E-9137-DB65-2A7B-5B3F3547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Tokenization and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E38B-2886-8949-7F2C-02B7E0B0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0681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t</a:t>
            </a:r>
            <a:r>
              <a:rPr lang="en-DE" sz="2400" dirty="0"/>
              <a:t>okenization: </a:t>
            </a:r>
            <a:r>
              <a:rPr lang="en-GB" sz="2400" i="1" dirty="0"/>
              <a:t>breaking text in chunks</a:t>
            </a:r>
            <a:endParaRPr lang="en-DE" sz="2400" dirty="0"/>
          </a:p>
          <a:p>
            <a:r>
              <a:rPr lang="en-GB" sz="2400" dirty="0"/>
              <a:t>w</a:t>
            </a:r>
            <a:r>
              <a:rPr lang="en-DE" sz="2400" dirty="0"/>
              <a:t>ord tokens: different forms, spellings, etc </a:t>
            </a:r>
            <a:r>
              <a:rPr lang="en-DE" sz="2400" dirty="0">
                <a:sym typeface="Wingdings" pitchFamily="2" charset="2"/>
              </a:rPr>
              <a:t> undefined and </a:t>
            </a:r>
            <a:r>
              <a:rPr lang="en-DE" sz="2400" dirty="0"/>
              <a:t>vast vocabulary (need for stemming, </a:t>
            </a:r>
            <a:r>
              <a:rPr lang="en-GB" sz="2400" dirty="0"/>
              <a:t>lemmatization</a:t>
            </a:r>
            <a:r>
              <a:rPr lang="en-DE" sz="2400" dirty="0"/>
              <a:t>)</a:t>
            </a:r>
          </a:p>
          <a:p>
            <a:r>
              <a:rPr lang="en-GB" sz="2400" dirty="0"/>
              <a:t>c</a:t>
            </a:r>
            <a:r>
              <a:rPr lang="en-DE" sz="2400" dirty="0"/>
              <a:t>haracter tokens: not enough semantic content</a:t>
            </a:r>
          </a:p>
          <a:p>
            <a:pPr marL="0" indent="0">
              <a:buNone/>
            </a:pPr>
            <a:r>
              <a:rPr lang="en-GB" sz="2400" dirty="0">
                <a:sym typeface="Wingdings" pitchFamily="2" charset="2"/>
              </a:rPr>
              <a:t> </a:t>
            </a:r>
            <a:r>
              <a:rPr lang="en-GB" sz="2400" dirty="0"/>
              <a:t>b</a:t>
            </a:r>
            <a:r>
              <a:rPr lang="en-DE" sz="2400" dirty="0"/>
              <a:t>yte-pair encoding as </a:t>
            </a:r>
            <a:r>
              <a:rPr lang="en-GB" sz="2400" dirty="0"/>
              <a:t>c</a:t>
            </a:r>
            <a:r>
              <a:rPr lang="en-DE" sz="2400" dirty="0"/>
              <a:t>ompromise for tokenization</a:t>
            </a:r>
          </a:p>
          <a:p>
            <a:pPr marL="0" indent="0">
              <a:buNone/>
            </a:pPr>
            <a:endParaRPr lang="en-DE" sz="2400" dirty="0"/>
          </a:p>
          <a:p>
            <a:pPr marL="0" indent="0">
              <a:buNone/>
            </a:pPr>
            <a:r>
              <a:rPr lang="en-DE" sz="2400" dirty="0"/>
              <a:t>one-hot encoding on tokens </a:t>
            </a:r>
            <a:r>
              <a:rPr lang="en-DE" sz="2400" dirty="0">
                <a:sym typeface="Wingdings" pitchFamily="2" charset="2"/>
              </a:rPr>
              <a:t> </a:t>
            </a:r>
            <a:r>
              <a:rPr lang="en-DE" sz="2400" dirty="0"/>
              <a:t>token (word) embeddings:</a:t>
            </a:r>
          </a:p>
          <a:p>
            <a:pPr marL="0" indent="0">
              <a:buNone/>
            </a:pPr>
            <a:r>
              <a:rPr lang="en-GB" sz="2400" dirty="0"/>
              <a:t>o</a:t>
            </a:r>
            <a:r>
              <a:rPr lang="en-DE" sz="2400" dirty="0"/>
              <a:t>nly before bottom-most encoder/decoder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5D2E7-9E65-1542-F0FB-EAE56013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AEDCA-6DF6-091B-31EC-5FFDE5A92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432003"/>
            <a:ext cx="6842234" cy="782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0EF0DE-8C0F-E737-8E76-B6D54FDA5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1144588"/>
            <a:ext cx="3541301" cy="5032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3CE49-DDA8-58A6-6CC4-19674AE1A4B4}"/>
              </a:ext>
            </a:extLst>
          </p:cNvPr>
          <p:cNvSpPr txBox="1"/>
          <p:nvPr/>
        </p:nvSpPr>
        <p:spPr>
          <a:xfrm>
            <a:off x="11353800" y="6176963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4"/>
              </a:rPr>
              <a:t>source</a:t>
            </a:r>
            <a:endParaRPr lang="de-DE" sz="10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2BB2062-F326-CBE4-F902-B5383323DDAA}"/>
              </a:ext>
            </a:extLst>
          </p:cNvPr>
          <p:cNvSpPr/>
          <p:nvPr/>
        </p:nvSpPr>
        <p:spPr>
          <a:xfrm>
            <a:off x="9247695" y="5190807"/>
            <a:ext cx="2253004" cy="9861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81B29-FC0A-1FF8-D7EF-7A5A8A584408}"/>
              </a:ext>
            </a:extLst>
          </p:cNvPr>
          <p:cNvSpPr txBox="1"/>
          <p:nvPr/>
        </p:nvSpPr>
        <p:spPr>
          <a:xfrm>
            <a:off x="5829741" y="6151286"/>
            <a:ext cx="5325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5"/>
              </a:rPr>
              <a:t>source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611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8E75-25D0-D065-ECCD-7EEE6979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yte-Pair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F397-DCA5-411D-1D8D-8CA81BC7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724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2600" dirty="0"/>
              <a:t>data compression method used for encoding text as sequence of tokens</a:t>
            </a:r>
          </a:p>
          <a:p>
            <a:r>
              <a:rPr lang="en-GB" sz="2600" dirty="0"/>
              <a:t>m</a:t>
            </a:r>
            <a:r>
              <a:rPr lang="en-DE" sz="2600" dirty="0"/>
              <a:t>erging token pairs (starting with characters) with maximum frequency</a:t>
            </a:r>
          </a:p>
          <a:p>
            <a:r>
              <a:rPr lang="en-GB" sz="2600" dirty="0"/>
              <a:t>continue merging until defined fixed vocabulary size (hyperparameter) is reached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common w</a:t>
            </a:r>
            <a:r>
              <a:rPr lang="en-DE" sz="2600" dirty="0"/>
              <a:t>ords encoded as single token</a:t>
            </a:r>
          </a:p>
          <a:p>
            <a:pPr>
              <a:buFont typeface="Wingdings" pitchFamily="2" charset="2"/>
              <a:buChar char="à"/>
            </a:pPr>
            <a:r>
              <a:rPr lang="en-GB" sz="2600" dirty="0"/>
              <a:t>r</a:t>
            </a:r>
            <a:r>
              <a:rPr lang="en-DE" sz="2600" dirty="0"/>
              <a:t>are words encoded as </a:t>
            </a:r>
            <a:r>
              <a:rPr lang="en-GB" sz="2600" dirty="0"/>
              <a:t>s</a:t>
            </a:r>
            <a:r>
              <a:rPr lang="en-DE" sz="2600" dirty="0"/>
              <a:t>equence of tokens (representing word parts)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8D608-4D97-0620-68A2-1BBA73E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D05A8-43E9-1C49-8606-50AB68220DEC}" type="slidenum">
              <a:rPr lang="en-DE" smtClean="0"/>
              <a:t>9</a:t>
            </a:fld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09C6D-A4F7-3F4F-DA6A-7B435A8E1E67}"/>
              </a:ext>
            </a:extLst>
          </p:cNvPr>
          <p:cNvSpPr txBox="1"/>
          <p:nvPr/>
        </p:nvSpPr>
        <p:spPr>
          <a:xfrm>
            <a:off x="9910432" y="1878926"/>
            <a:ext cx="1422184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 err="1"/>
              <a:t>aaabdaaabac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ZabdZabac</a:t>
            </a:r>
            <a:endParaRPr lang="en-GB" dirty="0"/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ZYdZYac</a:t>
            </a:r>
            <a:endParaRPr lang="en-GB" dirty="0"/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  <a:p>
            <a:endParaRPr lang="en-DE" dirty="0"/>
          </a:p>
          <a:p>
            <a:r>
              <a:rPr lang="en-GB" dirty="0" err="1"/>
              <a:t>XdXac</a:t>
            </a:r>
            <a:endParaRPr lang="en-GB" dirty="0"/>
          </a:p>
          <a:p>
            <a:r>
              <a:rPr lang="en-GB" dirty="0"/>
              <a:t>X=ZY</a:t>
            </a:r>
          </a:p>
          <a:p>
            <a:r>
              <a:rPr lang="en-GB" dirty="0"/>
              <a:t>Y=ab</a:t>
            </a:r>
          </a:p>
          <a:p>
            <a:r>
              <a:rPr lang="en-GB" dirty="0"/>
              <a:t>Z=aa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07009-B2D9-7E8C-CDA8-F736564ED289}"/>
              </a:ext>
            </a:extLst>
          </p:cNvPr>
          <p:cNvSpPr txBox="1"/>
          <p:nvPr/>
        </p:nvSpPr>
        <p:spPr>
          <a:xfrm>
            <a:off x="9910432" y="5751632"/>
            <a:ext cx="1435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e</a:t>
            </a:r>
            <a:r>
              <a:rPr lang="en-DE" sz="1000" dirty="0"/>
              <a:t>xample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386580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15056</TotalTime>
  <Words>1891</Words>
  <Application>Microsoft Macintosh PowerPoint</Application>
  <PresentationFormat>Widescreen</PresentationFormat>
  <Paragraphs>307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Wingdings</vt:lpstr>
      <vt:lpstr>Office Theme</vt:lpstr>
      <vt:lpstr>Transformers</vt:lpstr>
      <vt:lpstr>Natural Language Processing (NLP)</vt:lpstr>
      <vt:lpstr>Sequence-to-Sequence Models</vt:lpstr>
      <vt:lpstr>Encoder-Decoder Architecture</vt:lpstr>
      <vt:lpstr>Attention to Overcome Bottleneck</vt:lpstr>
      <vt:lpstr>Self-Attention</vt:lpstr>
      <vt:lpstr>Transformer</vt:lpstr>
      <vt:lpstr>Tokenization and Embeddings</vt:lpstr>
      <vt:lpstr>Byte-Pair Encoding</vt:lpstr>
      <vt:lpstr>Positional Encoding</vt:lpstr>
      <vt:lpstr>Encoder and Decoder Stacks</vt:lpstr>
      <vt:lpstr>Skip Connections and Layer Normalization</vt:lpstr>
      <vt:lpstr>Self-Attention</vt:lpstr>
      <vt:lpstr>Scaled Dot-Product Attention</vt:lpstr>
      <vt:lpstr>Multi-Head Attention</vt:lpstr>
      <vt:lpstr>Involved Matrix Calculations</vt:lpstr>
      <vt:lpstr>Position-Wise Feed-Forward Networks</vt:lpstr>
      <vt:lpstr>Encoder-Decoder Attention</vt:lpstr>
      <vt:lpstr>De-Embedding and Softmax</vt:lpstr>
      <vt:lpstr>Sequence Completion</vt:lpstr>
      <vt:lpstr>Inductive Bias</vt:lpstr>
      <vt:lpstr>Large Language Models</vt:lpstr>
      <vt:lpstr>Key Features</vt:lpstr>
      <vt:lpstr>Example for Encoder-Only Transformers</vt:lpstr>
      <vt:lpstr>Example for Decoder-Only Transformers</vt:lpstr>
      <vt:lpstr>Multi-Task Learning</vt:lpstr>
      <vt:lpstr>Prompting</vt:lpstr>
      <vt:lpstr>Transformer Variants</vt:lpstr>
      <vt:lpstr>Vision Transformer (ViT)</vt:lpstr>
      <vt:lpstr>Image Classification with ViT</vt:lpstr>
      <vt:lpstr>Attention vs Convolution</vt:lpstr>
      <vt:lpstr>Examples for Combination of Vision and Text</vt:lpstr>
      <vt:lpstr>Literature</vt:lpstr>
      <vt:lpstr>Programming for Everyone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Models</dc:title>
  <dc:creator>Felix Wick</dc:creator>
  <cp:lastModifiedBy>Felix Wick</cp:lastModifiedBy>
  <cp:revision>294</cp:revision>
  <dcterms:created xsi:type="dcterms:W3CDTF">2022-07-19T11:32:37Z</dcterms:created>
  <dcterms:modified xsi:type="dcterms:W3CDTF">2022-10-11T15:39:46Z</dcterms:modified>
</cp:coreProperties>
</file>

<file path=docProps/thumbnail.jpeg>
</file>